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23"/>
  </p:notesMasterIdLst>
  <p:sldIdLst>
    <p:sldId id="256" r:id="rId2"/>
    <p:sldId id="272" r:id="rId3"/>
    <p:sldId id="277" r:id="rId4"/>
    <p:sldId id="289" r:id="rId5"/>
    <p:sldId id="275" r:id="rId6"/>
    <p:sldId id="278" r:id="rId7"/>
    <p:sldId id="276" r:id="rId8"/>
    <p:sldId id="279" r:id="rId9"/>
    <p:sldId id="286" r:id="rId10"/>
    <p:sldId id="290" r:id="rId11"/>
    <p:sldId id="291" r:id="rId12"/>
    <p:sldId id="280" r:id="rId13"/>
    <p:sldId id="293" r:id="rId14"/>
    <p:sldId id="288" r:id="rId15"/>
    <p:sldId id="292" r:id="rId16"/>
    <p:sldId id="287" r:id="rId17"/>
    <p:sldId id="294" r:id="rId18"/>
    <p:sldId id="281" r:id="rId19"/>
    <p:sldId id="282" r:id="rId20"/>
    <p:sldId id="283" r:id="rId21"/>
    <p:sldId id="28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75902-578A-46A4-8E3C-12036C6B8D35}" type="datetimeFigureOut">
              <a:rPr lang="fr-FR" smtClean="0"/>
              <a:t>29/01/2019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5D291-A676-4FF1-9147-F3100084DD2F}" type="slidenum">
              <a:rPr lang="fr-FR" smtClean="0"/>
              <a:t>‹N°›</a:t>
            </a:fld>
            <a:endParaRPr lang="fr-FR"/>
          </a:p>
        </p:txBody>
      </p:sp>
    </p:spTree>
    <p:extLst>
      <p:ext uri="{BB962C8B-B14F-4D97-AF65-F5344CB8AC3E}">
        <p14:creationId xmlns:p14="http://schemas.microsoft.com/office/powerpoint/2010/main" val="407926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03A7A173-6BD6-4B49-A7DA-E6E19DE085DF}" type="datetime1">
              <a:rPr lang="fr-FR" smtClean="0"/>
              <a:t>29/01/2019</a:t>
            </a:fld>
            <a:endParaRPr lang="fr-FR"/>
          </a:p>
        </p:txBody>
      </p:sp>
      <p:sp>
        <p:nvSpPr>
          <p:cNvPr id="5" name="Footer Placeholder 4"/>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801A67A-8412-4026-9DEC-983FA18C1281}" type="slidenum">
              <a:rPr lang="fr-FR" smtClean="0"/>
              <a:t>‹N°›</a:t>
            </a:fld>
            <a:endParaRPr lang="fr-FR"/>
          </a:p>
        </p:txBody>
      </p:sp>
    </p:spTree>
    <p:extLst>
      <p:ext uri="{BB962C8B-B14F-4D97-AF65-F5344CB8AC3E}">
        <p14:creationId xmlns:p14="http://schemas.microsoft.com/office/powerpoint/2010/main" val="2450853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799E855-C05B-458C-8E22-7368F381F61A}" type="datetime1">
              <a:rPr lang="fr-FR" smtClean="0"/>
              <a:t>29/01/2019</a:t>
            </a:fld>
            <a:endParaRPr lang="fr-FR"/>
          </a:p>
        </p:txBody>
      </p:sp>
      <p:sp>
        <p:nvSpPr>
          <p:cNvPr id="5" name="Footer Placeholder 4"/>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01A67A-8412-4026-9DEC-983FA18C1281}" type="slidenum">
              <a:rPr lang="fr-FR" smtClean="0"/>
              <a:t>‹N°›</a:t>
            </a:fld>
            <a:endParaRPr lang="fr-FR"/>
          </a:p>
        </p:txBody>
      </p:sp>
    </p:spTree>
    <p:extLst>
      <p:ext uri="{BB962C8B-B14F-4D97-AF65-F5344CB8AC3E}">
        <p14:creationId xmlns:p14="http://schemas.microsoft.com/office/powerpoint/2010/main" val="235443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CAE21BE1-DE78-40DD-A101-425506377553}" type="datetime1">
              <a:rPr lang="fr-FR" smtClean="0"/>
              <a:t>29/01/2019</a:t>
            </a:fld>
            <a:endParaRPr lang="fr-FR"/>
          </a:p>
        </p:txBody>
      </p:sp>
      <p:sp>
        <p:nvSpPr>
          <p:cNvPr id="5" name="Footer Placeholder 4"/>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01A67A-8412-4026-9DEC-983FA18C1281}"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39404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2FF4389A-25D1-41A8-8EF5-EFF886198C28}" type="datetime1">
              <a:rPr lang="fr-FR" smtClean="0"/>
              <a:t>29/01/2019</a:t>
            </a:fld>
            <a:endParaRPr lang="fr-FR"/>
          </a:p>
        </p:txBody>
      </p:sp>
      <p:sp>
        <p:nvSpPr>
          <p:cNvPr id="6" name="Footer Placeholder 5"/>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01A67A-8412-4026-9DEC-983FA18C1281}" type="slidenum">
              <a:rPr lang="fr-FR" smtClean="0"/>
              <a:t>‹N°›</a:t>
            </a:fld>
            <a:endParaRPr lang="fr-FR"/>
          </a:p>
        </p:txBody>
      </p:sp>
    </p:spTree>
    <p:extLst>
      <p:ext uri="{BB962C8B-B14F-4D97-AF65-F5344CB8AC3E}">
        <p14:creationId xmlns:p14="http://schemas.microsoft.com/office/powerpoint/2010/main" val="3083008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1EF8C289-1089-4D0C-9E2F-8056F9925F57}" type="datetime1">
              <a:rPr lang="fr-FR" smtClean="0"/>
              <a:t>29/01/2019</a:t>
            </a:fld>
            <a:endParaRPr lang="fr-FR"/>
          </a:p>
        </p:txBody>
      </p:sp>
      <p:sp>
        <p:nvSpPr>
          <p:cNvPr id="6" name="Footer Placeholder 5"/>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01A67A-8412-4026-9DEC-983FA18C1281}"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564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F4E7CE2A-F19C-4F46-9634-7F87758C5736}" type="datetime1">
              <a:rPr lang="fr-FR" smtClean="0"/>
              <a:t>29/01/2019</a:t>
            </a:fld>
            <a:endParaRPr lang="fr-FR"/>
          </a:p>
        </p:txBody>
      </p:sp>
      <p:sp>
        <p:nvSpPr>
          <p:cNvPr id="6" name="Footer Placeholder 5"/>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01A67A-8412-4026-9DEC-983FA18C1281}" type="slidenum">
              <a:rPr lang="fr-FR" smtClean="0"/>
              <a:t>‹N°›</a:t>
            </a:fld>
            <a:endParaRPr lang="fr-FR"/>
          </a:p>
        </p:txBody>
      </p:sp>
    </p:spTree>
    <p:extLst>
      <p:ext uri="{BB962C8B-B14F-4D97-AF65-F5344CB8AC3E}">
        <p14:creationId xmlns:p14="http://schemas.microsoft.com/office/powerpoint/2010/main" val="2597893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BDD5574-D4C8-46C9-B6B5-58937FA4DDAB}" type="datetime1">
              <a:rPr lang="fr-FR" smtClean="0"/>
              <a:t>29/01/2019</a:t>
            </a:fld>
            <a:endParaRPr lang="fr-FR"/>
          </a:p>
        </p:txBody>
      </p:sp>
      <p:sp>
        <p:nvSpPr>
          <p:cNvPr id="5" name="Footer Placeholder 4"/>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01A67A-8412-4026-9DEC-983FA18C1281}" type="slidenum">
              <a:rPr lang="fr-FR" smtClean="0"/>
              <a:t>‹N°›</a:t>
            </a:fld>
            <a:endParaRPr lang="fr-FR"/>
          </a:p>
        </p:txBody>
      </p:sp>
    </p:spTree>
    <p:extLst>
      <p:ext uri="{BB962C8B-B14F-4D97-AF65-F5344CB8AC3E}">
        <p14:creationId xmlns:p14="http://schemas.microsoft.com/office/powerpoint/2010/main" val="3402048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4346871-93A3-45D6-BB18-1CF3AAD305C5}" type="datetime1">
              <a:rPr lang="fr-FR" smtClean="0"/>
              <a:t>29/01/2019</a:t>
            </a:fld>
            <a:endParaRPr lang="fr-FR"/>
          </a:p>
        </p:txBody>
      </p:sp>
      <p:sp>
        <p:nvSpPr>
          <p:cNvPr id="5" name="Footer Placeholder 4"/>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01A67A-8412-4026-9DEC-983FA18C1281}" type="slidenum">
              <a:rPr lang="fr-FR" smtClean="0"/>
              <a:t>‹N°›</a:t>
            </a:fld>
            <a:endParaRPr lang="fr-FR"/>
          </a:p>
        </p:txBody>
      </p:sp>
    </p:spTree>
    <p:extLst>
      <p:ext uri="{BB962C8B-B14F-4D97-AF65-F5344CB8AC3E}">
        <p14:creationId xmlns:p14="http://schemas.microsoft.com/office/powerpoint/2010/main" val="162329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14CC126-F016-4724-8C80-BFAA345F134D}" type="datetime1">
              <a:rPr lang="fr-FR" smtClean="0"/>
              <a:t>29/01/2019</a:t>
            </a:fld>
            <a:endParaRPr lang="fr-FR"/>
          </a:p>
        </p:txBody>
      </p:sp>
      <p:sp>
        <p:nvSpPr>
          <p:cNvPr id="5" name="Footer Placeholder 4"/>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01A67A-8412-4026-9DEC-983FA18C1281}" type="slidenum">
              <a:rPr lang="fr-FR" smtClean="0"/>
              <a:t>‹N°›</a:t>
            </a:fld>
            <a:endParaRPr lang="fr-FR"/>
          </a:p>
        </p:txBody>
      </p:sp>
    </p:spTree>
    <p:extLst>
      <p:ext uri="{BB962C8B-B14F-4D97-AF65-F5344CB8AC3E}">
        <p14:creationId xmlns:p14="http://schemas.microsoft.com/office/powerpoint/2010/main" val="210925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515032D-4774-48DC-B871-2A253BB9B07A}" type="datetime1">
              <a:rPr lang="fr-FR" smtClean="0"/>
              <a:t>29/01/2019</a:t>
            </a:fld>
            <a:endParaRPr lang="fr-FR"/>
          </a:p>
        </p:txBody>
      </p:sp>
      <p:sp>
        <p:nvSpPr>
          <p:cNvPr id="5" name="Footer Placeholder 4"/>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01A67A-8412-4026-9DEC-983FA18C1281}" type="slidenum">
              <a:rPr lang="fr-FR" smtClean="0"/>
              <a:t>‹N°›</a:t>
            </a:fld>
            <a:endParaRPr lang="fr-FR"/>
          </a:p>
        </p:txBody>
      </p:sp>
    </p:spTree>
    <p:extLst>
      <p:ext uri="{BB962C8B-B14F-4D97-AF65-F5344CB8AC3E}">
        <p14:creationId xmlns:p14="http://schemas.microsoft.com/office/powerpoint/2010/main" val="211768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2B49B53-84EB-4C3A-9DCD-D64E335CA437}" type="datetime1">
              <a:rPr lang="fr-FR" smtClean="0"/>
              <a:t>29/01/2019</a:t>
            </a:fld>
            <a:endParaRPr lang="fr-FR"/>
          </a:p>
        </p:txBody>
      </p:sp>
      <p:sp>
        <p:nvSpPr>
          <p:cNvPr id="6" name="Footer Placeholder 5"/>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01A67A-8412-4026-9DEC-983FA18C1281}" type="slidenum">
              <a:rPr lang="fr-FR" smtClean="0"/>
              <a:t>‹N°›</a:t>
            </a:fld>
            <a:endParaRPr lang="fr-FR"/>
          </a:p>
        </p:txBody>
      </p:sp>
    </p:spTree>
    <p:extLst>
      <p:ext uri="{BB962C8B-B14F-4D97-AF65-F5344CB8AC3E}">
        <p14:creationId xmlns:p14="http://schemas.microsoft.com/office/powerpoint/2010/main" val="186818659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183DFEF-3D1D-48BD-879F-4433BBC505A6}" type="datetime1">
              <a:rPr lang="fr-FR" smtClean="0"/>
              <a:t>29/01/2019</a:t>
            </a:fld>
            <a:endParaRPr lang="fr-FR"/>
          </a:p>
        </p:txBody>
      </p:sp>
      <p:sp>
        <p:nvSpPr>
          <p:cNvPr id="8" name="Footer Placeholder 7"/>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01A67A-8412-4026-9DEC-983FA18C1281}" type="slidenum">
              <a:rPr lang="fr-FR" smtClean="0"/>
              <a:t>‹N°›</a:t>
            </a:fld>
            <a:endParaRPr lang="fr-FR"/>
          </a:p>
        </p:txBody>
      </p:sp>
    </p:spTree>
    <p:extLst>
      <p:ext uri="{BB962C8B-B14F-4D97-AF65-F5344CB8AC3E}">
        <p14:creationId xmlns:p14="http://schemas.microsoft.com/office/powerpoint/2010/main" val="228625497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8378E5A-A5C4-4D95-B6F9-3888DE86E322}" type="datetime1">
              <a:rPr lang="fr-FR" smtClean="0"/>
              <a:t>29/01/2019</a:t>
            </a:fld>
            <a:endParaRPr lang="fr-FR"/>
          </a:p>
        </p:txBody>
      </p:sp>
      <p:sp>
        <p:nvSpPr>
          <p:cNvPr id="4" name="Footer Placeholder 3"/>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01A67A-8412-4026-9DEC-983FA18C1281}" type="slidenum">
              <a:rPr lang="fr-FR" smtClean="0"/>
              <a:t>‹N°›</a:t>
            </a:fld>
            <a:endParaRPr lang="fr-FR"/>
          </a:p>
        </p:txBody>
      </p:sp>
    </p:spTree>
    <p:extLst>
      <p:ext uri="{BB962C8B-B14F-4D97-AF65-F5344CB8AC3E}">
        <p14:creationId xmlns:p14="http://schemas.microsoft.com/office/powerpoint/2010/main" val="91869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0105A-F1D6-431F-8083-01E939906429}" type="datetime1">
              <a:rPr lang="fr-FR" smtClean="0"/>
              <a:t>29/01/2019</a:t>
            </a:fld>
            <a:endParaRPr lang="fr-FR"/>
          </a:p>
        </p:txBody>
      </p:sp>
      <p:sp>
        <p:nvSpPr>
          <p:cNvPr id="3" name="Footer Placeholder 2"/>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01A67A-8412-4026-9DEC-983FA18C1281}" type="slidenum">
              <a:rPr lang="fr-FR" smtClean="0"/>
              <a:t>‹N°›</a:t>
            </a:fld>
            <a:endParaRPr lang="fr-FR"/>
          </a:p>
        </p:txBody>
      </p:sp>
    </p:spTree>
    <p:extLst>
      <p:ext uri="{BB962C8B-B14F-4D97-AF65-F5344CB8AC3E}">
        <p14:creationId xmlns:p14="http://schemas.microsoft.com/office/powerpoint/2010/main" val="2897951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094254C-DA1D-4EEC-90C9-2CB45811971A}" type="datetime1">
              <a:rPr lang="fr-FR" smtClean="0"/>
              <a:t>29/01/2019</a:t>
            </a:fld>
            <a:endParaRPr lang="fr-FR"/>
          </a:p>
        </p:txBody>
      </p:sp>
      <p:sp>
        <p:nvSpPr>
          <p:cNvPr id="6" name="Footer Placeholder 5"/>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01A67A-8412-4026-9DEC-983FA18C1281}" type="slidenum">
              <a:rPr lang="fr-FR" smtClean="0"/>
              <a:t>‹N°›</a:t>
            </a:fld>
            <a:endParaRPr lang="fr-FR"/>
          </a:p>
        </p:txBody>
      </p:sp>
    </p:spTree>
    <p:extLst>
      <p:ext uri="{BB962C8B-B14F-4D97-AF65-F5344CB8AC3E}">
        <p14:creationId xmlns:p14="http://schemas.microsoft.com/office/powerpoint/2010/main" val="108591768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F4B8097-ECA8-4023-82EF-16C08BA4A166}" type="datetime1">
              <a:rPr lang="fr-FR" smtClean="0"/>
              <a:t>29/01/2019</a:t>
            </a:fld>
            <a:endParaRPr lang="fr-FR"/>
          </a:p>
        </p:txBody>
      </p:sp>
      <p:sp>
        <p:nvSpPr>
          <p:cNvPr id="6" name="Footer Placeholder 5"/>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01A67A-8412-4026-9DEC-983FA18C1281}" type="slidenum">
              <a:rPr lang="fr-FR" smtClean="0"/>
              <a:t>‹N°›</a:t>
            </a:fld>
            <a:endParaRPr lang="fr-FR"/>
          </a:p>
        </p:txBody>
      </p:sp>
    </p:spTree>
    <p:extLst>
      <p:ext uri="{BB962C8B-B14F-4D97-AF65-F5344CB8AC3E}">
        <p14:creationId xmlns:p14="http://schemas.microsoft.com/office/powerpoint/2010/main" val="2869666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2DE94C4-B9B5-4564-BC47-614D8F590444}" type="datetime1">
              <a:rPr lang="fr-FR" smtClean="0"/>
              <a:t>29/01/2019</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smtClean="0"/>
              <a:t>Diaporama réalisé par Véronique Cornil ERUN de la circonscription de Noyelles-Godault</a:t>
            </a:r>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801A67A-8412-4026-9DEC-983FA18C1281}" type="slidenum">
              <a:rPr lang="fr-FR" smtClean="0"/>
              <a:t>‹N°›</a:t>
            </a:fld>
            <a:endParaRPr lang="fr-FR"/>
          </a:p>
        </p:txBody>
      </p:sp>
    </p:spTree>
    <p:extLst>
      <p:ext uri="{BB962C8B-B14F-4D97-AF65-F5344CB8AC3E}">
        <p14:creationId xmlns:p14="http://schemas.microsoft.com/office/powerpoint/2010/main" val="291147238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hf hd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problemaths-bbb.etab.ac-lille.fr/"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gdm-62.etab.ac-lille.fr/Enigmathic/index.php"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2.ac-poitiers.fr/math/spip.php?rubrique107" TargetMode="External"/><Relationship Id="rId2" Type="http://schemas.openxmlformats.org/officeDocument/2006/relationships/hyperlink" Target="http://circo89-sens2.ac-dijon.fr/?Enigmes-cycle-2"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matoumatheux.ac-rennes.fr/tous/crypto/accueil.ht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06333" y="1534885"/>
            <a:ext cx="8915399" cy="2262781"/>
          </a:xfrm>
        </p:spPr>
        <p:txBody>
          <a:bodyPr/>
          <a:lstStyle/>
          <a:p>
            <a:r>
              <a:rPr lang="fr-FR" dirty="0" smtClean="0"/>
              <a:t>Enigmes mathématiques et numérique</a:t>
            </a:r>
            <a:endParaRPr lang="fr-FR" dirty="0"/>
          </a:p>
        </p:txBody>
      </p:sp>
      <p:sp>
        <p:nvSpPr>
          <p:cNvPr id="3" name="Sous-titre 2"/>
          <p:cNvSpPr>
            <a:spLocks noGrp="1"/>
          </p:cNvSpPr>
          <p:nvPr>
            <p:ph type="subTitle" idx="1"/>
          </p:nvPr>
        </p:nvSpPr>
        <p:spPr>
          <a:xfrm>
            <a:off x="2406332" y="3954419"/>
            <a:ext cx="8915399" cy="1126283"/>
          </a:xfrm>
        </p:spPr>
        <p:txBody>
          <a:bodyPr>
            <a:normAutofit/>
          </a:bodyPr>
          <a:lstStyle/>
          <a:p>
            <a:r>
              <a:rPr lang="fr-FR" sz="2200" dirty="0" smtClean="0"/>
              <a:t>Outils et pistes pour travailler les énigmes mathématiques grâce au numérique notamment pendant la semaine des mathématiques</a:t>
            </a:r>
            <a:endParaRPr lang="fr-FR" sz="2200" dirty="0"/>
          </a:p>
        </p:txBody>
      </p:sp>
      <p:sp>
        <p:nvSpPr>
          <p:cNvPr id="4" name="Espace réservé du pied de page 3"/>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5" name="Espace réservé du numéro de diapositive 4"/>
          <p:cNvSpPr>
            <a:spLocks noGrp="1"/>
          </p:cNvSpPr>
          <p:nvPr>
            <p:ph type="sldNum" sz="quarter" idx="12"/>
          </p:nvPr>
        </p:nvSpPr>
        <p:spPr/>
        <p:txBody>
          <a:bodyPr/>
          <a:lstStyle/>
          <a:p>
            <a:fld id="{F801A67A-8412-4026-9DEC-983FA18C1281}" type="slidenum">
              <a:rPr lang="fr-FR" smtClean="0"/>
              <a:t>1</a:t>
            </a:fld>
            <a:endParaRPr lang="fr-FR"/>
          </a:p>
        </p:txBody>
      </p:sp>
    </p:spTree>
    <p:extLst>
      <p:ext uri="{BB962C8B-B14F-4D97-AF65-F5344CB8AC3E}">
        <p14:creationId xmlns:p14="http://schemas.microsoft.com/office/powerpoint/2010/main" val="2294807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595" y="667879"/>
            <a:ext cx="10058400" cy="5655088"/>
          </a:xfrm>
          <a:prstGeom prst="rect">
            <a:avLst/>
          </a:prstGeom>
        </p:spPr>
      </p:pic>
      <p:sp>
        <p:nvSpPr>
          <p:cNvPr id="3" name="Espace réservé du pied de page 2"/>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4" name="Espace réservé du numéro de diapositive 3"/>
          <p:cNvSpPr>
            <a:spLocks noGrp="1"/>
          </p:cNvSpPr>
          <p:nvPr>
            <p:ph type="sldNum" sz="quarter" idx="12"/>
          </p:nvPr>
        </p:nvSpPr>
        <p:spPr/>
        <p:txBody>
          <a:bodyPr/>
          <a:lstStyle/>
          <a:p>
            <a:fld id="{F801A67A-8412-4026-9DEC-983FA18C1281}" type="slidenum">
              <a:rPr lang="fr-FR" smtClean="0"/>
              <a:t>10</a:t>
            </a:fld>
            <a:endParaRPr lang="fr-FR"/>
          </a:p>
        </p:txBody>
      </p:sp>
    </p:spTree>
    <p:extLst>
      <p:ext uri="{BB962C8B-B14F-4D97-AF65-F5344CB8AC3E}">
        <p14:creationId xmlns:p14="http://schemas.microsoft.com/office/powerpoint/2010/main" val="1231390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412" y="746256"/>
            <a:ext cx="10058400" cy="5655088"/>
          </a:xfrm>
          <a:prstGeom prst="rect">
            <a:avLst/>
          </a:prstGeom>
        </p:spPr>
      </p:pic>
      <p:sp>
        <p:nvSpPr>
          <p:cNvPr id="3" name="Espace réservé du pied de page 2"/>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4" name="Espace réservé du numéro de diapositive 3"/>
          <p:cNvSpPr>
            <a:spLocks noGrp="1"/>
          </p:cNvSpPr>
          <p:nvPr>
            <p:ph type="sldNum" sz="quarter" idx="12"/>
          </p:nvPr>
        </p:nvSpPr>
        <p:spPr/>
        <p:txBody>
          <a:bodyPr/>
          <a:lstStyle/>
          <a:p>
            <a:fld id="{F801A67A-8412-4026-9DEC-983FA18C1281}" type="slidenum">
              <a:rPr lang="fr-FR" smtClean="0"/>
              <a:t>11</a:t>
            </a:fld>
            <a:endParaRPr lang="fr-FR"/>
          </a:p>
        </p:txBody>
      </p:sp>
    </p:spTree>
    <p:extLst>
      <p:ext uri="{BB962C8B-B14F-4D97-AF65-F5344CB8AC3E}">
        <p14:creationId xmlns:p14="http://schemas.microsoft.com/office/powerpoint/2010/main" val="2849522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85554" y="1058091"/>
            <a:ext cx="8791303" cy="4955203"/>
          </a:xfrm>
          <a:prstGeom prst="rect">
            <a:avLst/>
          </a:prstGeom>
          <a:noFill/>
        </p:spPr>
        <p:txBody>
          <a:bodyPr wrap="square" rtlCol="0">
            <a:spAutoFit/>
          </a:bodyPr>
          <a:lstStyle/>
          <a:p>
            <a:r>
              <a:rPr lang="fr-FR" sz="3200" dirty="0" err="1" smtClean="0"/>
              <a:t>Problémaths</a:t>
            </a:r>
            <a:r>
              <a:rPr lang="fr-FR" sz="3200" dirty="0" smtClean="0"/>
              <a:t> : action mise en place par le bassin Béthune </a:t>
            </a:r>
            <a:r>
              <a:rPr lang="fr-FR" sz="3200" dirty="0" err="1"/>
              <a:t>B</a:t>
            </a:r>
            <a:r>
              <a:rPr lang="fr-FR" sz="3200" dirty="0" err="1" smtClean="0"/>
              <a:t>ruay</a:t>
            </a:r>
            <a:endParaRPr lang="fr-FR" sz="3200" dirty="0" smtClean="0"/>
          </a:p>
          <a:p>
            <a:endParaRPr lang="fr-FR" dirty="0" smtClean="0"/>
          </a:p>
          <a:p>
            <a:endParaRPr lang="fr-FR" sz="2400" dirty="0"/>
          </a:p>
          <a:p>
            <a:r>
              <a:rPr lang="fr-FR" sz="2400" dirty="0"/>
              <a:t>Les écoles maternelles/élémentaires/ULIS/collèges (6ème) sont invités à s’inscrire au PROBLEMATHS.</a:t>
            </a:r>
            <a:br>
              <a:rPr lang="fr-FR" sz="2400" dirty="0"/>
            </a:br>
            <a:r>
              <a:rPr lang="fr-FR" sz="2400" dirty="0"/>
              <a:t>Une base de problèmes élaborée par les conseillers pédagogiques du bassin est proposée aux écoles/collèges pour tous les niveaux de classe (cycle 1, 2 et 3). Chaque classe doit choisir 5 problèmes de niveaux de difficulté différente.</a:t>
            </a:r>
            <a:br>
              <a:rPr lang="fr-FR" sz="2400" dirty="0"/>
            </a:br>
            <a:r>
              <a:rPr lang="fr-FR" sz="2400" dirty="0"/>
              <a:t>L’objectif est d’engranger le plus de points possibles</a:t>
            </a:r>
            <a:r>
              <a:rPr lang="fr-FR" sz="2400" dirty="0" smtClean="0"/>
              <a:t>.</a:t>
            </a:r>
          </a:p>
          <a:p>
            <a:r>
              <a:rPr lang="fr-FR" dirty="0" smtClean="0">
                <a:hlinkClick r:id="rId2"/>
              </a:rPr>
              <a:t>http://problemaths-bbb.etab.ac-lille.fr/</a:t>
            </a:r>
            <a:endParaRPr lang="fr-FR" dirty="0" smtClean="0"/>
          </a:p>
        </p:txBody>
      </p:sp>
      <p:sp>
        <p:nvSpPr>
          <p:cNvPr id="3" name="Espace réservé du pied de page 2"/>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4" name="Espace réservé du numéro de diapositive 3"/>
          <p:cNvSpPr>
            <a:spLocks noGrp="1"/>
          </p:cNvSpPr>
          <p:nvPr>
            <p:ph type="sldNum" sz="quarter" idx="12"/>
          </p:nvPr>
        </p:nvSpPr>
        <p:spPr/>
        <p:txBody>
          <a:bodyPr/>
          <a:lstStyle/>
          <a:p>
            <a:fld id="{F801A67A-8412-4026-9DEC-983FA18C1281}" type="slidenum">
              <a:rPr lang="fr-FR" smtClean="0"/>
              <a:t>12</a:t>
            </a:fld>
            <a:endParaRPr lang="fr-FR"/>
          </a:p>
        </p:txBody>
      </p:sp>
    </p:spTree>
    <p:extLst>
      <p:ext uri="{BB962C8B-B14F-4D97-AF65-F5344CB8AC3E}">
        <p14:creationId xmlns:p14="http://schemas.microsoft.com/office/powerpoint/2010/main" val="3609039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411" y="733193"/>
            <a:ext cx="10058400" cy="5655088"/>
          </a:xfrm>
          <a:prstGeom prst="rect">
            <a:avLst/>
          </a:prstGeom>
        </p:spPr>
      </p:pic>
      <p:sp>
        <p:nvSpPr>
          <p:cNvPr id="3" name="Espace réservé du pied de page 2"/>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4" name="Espace réservé du numéro de diapositive 3"/>
          <p:cNvSpPr>
            <a:spLocks noGrp="1"/>
          </p:cNvSpPr>
          <p:nvPr>
            <p:ph type="sldNum" sz="quarter" idx="12"/>
          </p:nvPr>
        </p:nvSpPr>
        <p:spPr/>
        <p:txBody>
          <a:bodyPr/>
          <a:lstStyle/>
          <a:p>
            <a:fld id="{F801A67A-8412-4026-9DEC-983FA18C1281}" type="slidenum">
              <a:rPr lang="fr-FR" smtClean="0"/>
              <a:t>13</a:t>
            </a:fld>
            <a:endParaRPr lang="fr-FR"/>
          </a:p>
        </p:txBody>
      </p:sp>
    </p:spTree>
    <p:extLst>
      <p:ext uri="{BB962C8B-B14F-4D97-AF65-F5344CB8AC3E}">
        <p14:creationId xmlns:p14="http://schemas.microsoft.com/office/powerpoint/2010/main" val="2352725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783" y="550314"/>
            <a:ext cx="10058400" cy="5655088"/>
          </a:xfrm>
          <a:prstGeom prst="rect">
            <a:avLst/>
          </a:prstGeom>
        </p:spPr>
      </p:pic>
      <p:sp>
        <p:nvSpPr>
          <p:cNvPr id="3" name="Espace réservé du pied de page 2"/>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4" name="Espace réservé du numéro de diapositive 3"/>
          <p:cNvSpPr>
            <a:spLocks noGrp="1"/>
          </p:cNvSpPr>
          <p:nvPr>
            <p:ph type="sldNum" sz="quarter" idx="12"/>
          </p:nvPr>
        </p:nvSpPr>
        <p:spPr/>
        <p:txBody>
          <a:bodyPr/>
          <a:lstStyle/>
          <a:p>
            <a:fld id="{F801A67A-8412-4026-9DEC-983FA18C1281}" type="slidenum">
              <a:rPr lang="fr-FR" smtClean="0"/>
              <a:t>14</a:t>
            </a:fld>
            <a:endParaRPr lang="fr-FR"/>
          </a:p>
        </p:txBody>
      </p:sp>
    </p:spTree>
    <p:extLst>
      <p:ext uri="{BB962C8B-B14F-4D97-AF65-F5344CB8AC3E}">
        <p14:creationId xmlns:p14="http://schemas.microsoft.com/office/powerpoint/2010/main" val="311070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092" y="720130"/>
            <a:ext cx="10058400" cy="5655088"/>
          </a:xfrm>
          <a:prstGeom prst="rect">
            <a:avLst/>
          </a:prstGeom>
        </p:spPr>
      </p:pic>
      <p:sp>
        <p:nvSpPr>
          <p:cNvPr id="3" name="Espace réservé du pied de page 2"/>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4" name="Espace réservé du numéro de diapositive 3"/>
          <p:cNvSpPr>
            <a:spLocks noGrp="1"/>
          </p:cNvSpPr>
          <p:nvPr>
            <p:ph type="sldNum" sz="quarter" idx="12"/>
          </p:nvPr>
        </p:nvSpPr>
        <p:spPr/>
        <p:txBody>
          <a:bodyPr/>
          <a:lstStyle/>
          <a:p>
            <a:fld id="{F801A67A-8412-4026-9DEC-983FA18C1281}" type="slidenum">
              <a:rPr lang="fr-FR" smtClean="0"/>
              <a:t>15</a:t>
            </a:fld>
            <a:endParaRPr lang="fr-FR"/>
          </a:p>
        </p:txBody>
      </p:sp>
    </p:spTree>
    <p:extLst>
      <p:ext uri="{BB962C8B-B14F-4D97-AF65-F5344CB8AC3E}">
        <p14:creationId xmlns:p14="http://schemas.microsoft.com/office/powerpoint/2010/main" val="2825409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46812" y="1946366"/>
            <a:ext cx="8059783" cy="3539430"/>
          </a:xfrm>
          <a:prstGeom prst="rect">
            <a:avLst/>
          </a:prstGeom>
          <a:noFill/>
        </p:spPr>
        <p:txBody>
          <a:bodyPr wrap="square" rtlCol="0">
            <a:spAutoFit/>
          </a:bodyPr>
          <a:lstStyle/>
          <a:p>
            <a:r>
              <a:rPr lang="fr-FR" sz="2800" dirty="0"/>
              <a:t>Les écoles </a:t>
            </a:r>
            <a:r>
              <a:rPr lang="fr-FR" sz="2800" dirty="0" smtClean="0"/>
              <a:t>ne faisant pas partie du bassin Béthune </a:t>
            </a:r>
            <a:r>
              <a:rPr lang="fr-FR" sz="2800" dirty="0" err="1" smtClean="0"/>
              <a:t>Bruay</a:t>
            </a:r>
            <a:r>
              <a:rPr lang="fr-FR" sz="2800" dirty="0" smtClean="0"/>
              <a:t>  </a:t>
            </a:r>
            <a:r>
              <a:rPr lang="fr-FR" sz="2800" dirty="0"/>
              <a:t>peuvent </a:t>
            </a:r>
            <a:r>
              <a:rPr lang="fr-FR" sz="2800" dirty="0" smtClean="0"/>
              <a:t>s’inscrire afin d’obtenir les énoncés et les corrections. Mais elles ne peuvent pas participer de la même façon. Par exemple, elles ne recevront pas le diplôme préparé par les formateurs du bassin.</a:t>
            </a:r>
          </a:p>
          <a:p>
            <a:endParaRPr lang="fr-FR" sz="2800" dirty="0"/>
          </a:p>
        </p:txBody>
      </p:sp>
      <p:sp>
        <p:nvSpPr>
          <p:cNvPr id="3" name="Espace réservé du pied de page 2"/>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4" name="Espace réservé du numéro de diapositive 3"/>
          <p:cNvSpPr>
            <a:spLocks noGrp="1"/>
          </p:cNvSpPr>
          <p:nvPr>
            <p:ph type="sldNum" sz="quarter" idx="12"/>
          </p:nvPr>
        </p:nvSpPr>
        <p:spPr/>
        <p:txBody>
          <a:bodyPr/>
          <a:lstStyle/>
          <a:p>
            <a:fld id="{F801A67A-8412-4026-9DEC-983FA18C1281}" type="slidenum">
              <a:rPr lang="fr-FR" smtClean="0"/>
              <a:t>16</a:t>
            </a:fld>
            <a:endParaRPr lang="fr-FR"/>
          </a:p>
        </p:txBody>
      </p:sp>
    </p:spTree>
    <p:extLst>
      <p:ext uri="{BB962C8B-B14F-4D97-AF65-F5344CB8AC3E}">
        <p14:creationId xmlns:p14="http://schemas.microsoft.com/office/powerpoint/2010/main" val="4025613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63931" y="1306286"/>
            <a:ext cx="8373292" cy="3539430"/>
          </a:xfrm>
          <a:prstGeom prst="rect">
            <a:avLst/>
          </a:prstGeom>
          <a:noFill/>
        </p:spPr>
        <p:txBody>
          <a:bodyPr wrap="square" rtlCol="0">
            <a:spAutoFit/>
          </a:bodyPr>
          <a:lstStyle/>
          <a:p>
            <a:r>
              <a:rPr lang="fr-FR" sz="2800" dirty="0"/>
              <a:t>Dans votre cas, l’</a:t>
            </a:r>
            <a:r>
              <a:rPr lang="fr-FR" sz="2800" b="1" dirty="0"/>
              <a:t>inscription </a:t>
            </a:r>
            <a:r>
              <a:rPr lang="fr-FR" sz="2800" dirty="0"/>
              <a:t>se fait par l’intermédiaire d’un </a:t>
            </a:r>
            <a:r>
              <a:rPr lang="fr-FR" sz="2800" b="1" dirty="0"/>
              <a:t>email  envoyé à </a:t>
            </a:r>
            <a:r>
              <a:rPr lang="fr-FR" sz="2800" b="1" dirty="0" err="1"/>
              <a:t>Mister</a:t>
            </a:r>
            <a:r>
              <a:rPr lang="fr-FR" sz="2800" b="1" dirty="0"/>
              <a:t> </a:t>
            </a:r>
            <a:r>
              <a:rPr lang="el-GR" sz="2800" b="1" dirty="0"/>
              <a:t>π</a:t>
            </a:r>
            <a:r>
              <a:rPr lang="fr-FR" sz="2800" b="1" dirty="0"/>
              <a:t> </a:t>
            </a:r>
            <a:r>
              <a:rPr lang="fr-FR" sz="2800" dirty="0"/>
              <a:t>qui vous enverra les informations nécessaires à la mise en place dans votre classe. </a:t>
            </a:r>
          </a:p>
          <a:p>
            <a:r>
              <a:rPr lang="fr-FR" sz="2800" dirty="0"/>
              <a:t>Cette action a tout à fait sa place dans ce parcours magistère sur les énigmes. De plus, il a été créé par des collègues de notre académie.</a:t>
            </a:r>
            <a:endParaRPr lang="fr-FR" sz="2800" b="1" dirty="0"/>
          </a:p>
        </p:txBody>
      </p:sp>
      <p:sp>
        <p:nvSpPr>
          <p:cNvPr id="3" name="Espace réservé du pied de page 2"/>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4" name="Espace réservé du numéro de diapositive 3"/>
          <p:cNvSpPr>
            <a:spLocks noGrp="1"/>
          </p:cNvSpPr>
          <p:nvPr>
            <p:ph type="sldNum" sz="quarter" idx="12"/>
          </p:nvPr>
        </p:nvSpPr>
        <p:spPr/>
        <p:txBody>
          <a:bodyPr/>
          <a:lstStyle/>
          <a:p>
            <a:fld id="{F801A67A-8412-4026-9DEC-983FA18C1281}" type="slidenum">
              <a:rPr lang="fr-FR" smtClean="0"/>
              <a:t>17</a:t>
            </a:fld>
            <a:endParaRPr lang="fr-FR"/>
          </a:p>
        </p:txBody>
      </p:sp>
    </p:spTree>
    <p:extLst>
      <p:ext uri="{BB962C8B-B14F-4D97-AF65-F5344CB8AC3E}">
        <p14:creationId xmlns:p14="http://schemas.microsoft.com/office/powerpoint/2010/main" val="2995040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86446" y="1502229"/>
            <a:ext cx="7798525" cy="4401205"/>
          </a:xfrm>
          <a:prstGeom prst="rect">
            <a:avLst/>
          </a:prstGeom>
          <a:noFill/>
        </p:spPr>
        <p:txBody>
          <a:bodyPr wrap="square" rtlCol="0">
            <a:spAutoFit/>
          </a:bodyPr>
          <a:lstStyle/>
          <a:p>
            <a:r>
              <a:rPr lang="fr-FR" sz="2800" dirty="0" smtClean="0"/>
              <a:t>L’Escape </a:t>
            </a:r>
            <a:r>
              <a:rPr lang="fr-FR" sz="2800" dirty="0"/>
              <a:t>G</a:t>
            </a:r>
            <a:r>
              <a:rPr lang="fr-FR" sz="2800" dirty="0" smtClean="0"/>
              <a:t>ame de </a:t>
            </a:r>
            <a:r>
              <a:rPr lang="fr-FR" sz="2800" dirty="0" err="1" smtClean="0"/>
              <a:t>Mister</a:t>
            </a:r>
            <a:r>
              <a:rPr lang="fr-FR" sz="2800" dirty="0" smtClean="0"/>
              <a:t> </a:t>
            </a:r>
            <a:r>
              <a:rPr lang="el-GR" sz="2800" dirty="0" smtClean="0"/>
              <a:t>π</a:t>
            </a:r>
            <a:endParaRPr lang="fr-FR" sz="2800" dirty="0" smtClean="0"/>
          </a:p>
          <a:p>
            <a:endParaRPr lang="fr-FR" dirty="0"/>
          </a:p>
          <a:p>
            <a:r>
              <a:rPr lang="fr-FR" dirty="0" err="1"/>
              <a:t>Mister</a:t>
            </a:r>
            <a:r>
              <a:rPr lang="fr-FR" dirty="0"/>
              <a:t> Pi et Madame Racine carrée font un album photos des affiches mathématiques dans les classes du département.</a:t>
            </a:r>
          </a:p>
          <a:p>
            <a:r>
              <a:rPr lang="fr-FR" dirty="0"/>
              <a:t>  Ils sont passés hier dans ta salle. Un évènement étrange s’y est déroulé. Alors que </a:t>
            </a:r>
            <a:r>
              <a:rPr lang="fr-FR" dirty="0" err="1"/>
              <a:t>Mister</a:t>
            </a:r>
            <a:r>
              <a:rPr lang="fr-FR" dirty="0"/>
              <a:t> Pi prenait des photos, il n’a pas remarqué que Mme Racine </a:t>
            </a:r>
            <a:r>
              <a:rPr lang="fr-FR" dirty="0" smtClean="0"/>
              <a:t>Carrée </a:t>
            </a:r>
            <a:r>
              <a:rPr lang="fr-FR" dirty="0"/>
              <a:t>a disparu subitement. Elle a juste eu le temps de dissimuler un peu partout des énigmes que tu devras résoudre pour découvrir où elle s’est envolée.</a:t>
            </a:r>
          </a:p>
          <a:p>
            <a:endParaRPr lang="fr-FR" dirty="0" smtClean="0"/>
          </a:p>
          <a:p>
            <a:r>
              <a:rPr lang="fr-FR" dirty="0" smtClean="0"/>
              <a:t>Très intéressant pour le thème de cette année qui est le déplacement. Rien de tel qu’une évasion !</a:t>
            </a:r>
          </a:p>
          <a:p>
            <a:endParaRPr lang="fr-FR" dirty="0"/>
          </a:p>
          <a:p>
            <a:endParaRPr lang="fr-FR" dirty="0" smtClean="0"/>
          </a:p>
          <a:p>
            <a:r>
              <a:rPr lang="fr-FR" dirty="0"/>
              <a:t>mister.pi@ac-lille.fr</a:t>
            </a:r>
          </a:p>
        </p:txBody>
      </p:sp>
      <p:sp>
        <p:nvSpPr>
          <p:cNvPr id="3" name="Espace réservé du pied de page 2"/>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4" name="Espace réservé du numéro de diapositive 3"/>
          <p:cNvSpPr>
            <a:spLocks noGrp="1"/>
          </p:cNvSpPr>
          <p:nvPr>
            <p:ph type="sldNum" sz="quarter" idx="12"/>
          </p:nvPr>
        </p:nvSpPr>
        <p:spPr/>
        <p:txBody>
          <a:bodyPr/>
          <a:lstStyle/>
          <a:p>
            <a:fld id="{F801A67A-8412-4026-9DEC-983FA18C1281}" type="slidenum">
              <a:rPr lang="fr-FR" smtClean="0"/>
              <a:t>18</a:t>
            </a:fld>
            <a:endParaRPr lang="fr-FR"/>
          </a:p>
        </p:txBody>
      </p:sp>
    </p:spTree>
    <p:extLst>
      <p:ext uri="{BB962C8B-B14F-4D97-AF65-F5344CB8AC3E}">
        <p14:creationId xmlns:p14="http://schemas.microsoft.com/office/powerpoint/2010/main" val="2021393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87337" y="3252651"/>
            <a:ext cx="5630092" cy="1384995"/>
          </a:xfrm>
          <a:prstGeom prst="rect">
            <a:avLst/>
          </a:prstGeom>
          <a:noFill/>
        </p:spPr>
        <p:txBody>
          <a:bodyPr wrap="square" rtlCol="0">
            <a:spAutoFit/>
          </a:bodyPr>
          <a:lstStyle/>
          <a:p>
            <a:r>
              <a:rPr lang="fr-FR" sz="2800" dirty="0" smtClean="0"/>
              <a:t>Des pistes que l’équipe de circonscription vous propose : </a:t>
            </a:r>
          </a:p>
          <a:p>
            <a:endParaRPr lang="fr-FR" sz="2800" dirty="0"/>
          </a:p>
        </p:txBody>
      </p:sp>
      <p:sp>
        <p:nvSpPr>
          <p:cNvPr id="3" name="Espace réservé du pied de page 2"/>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4" name="Espace réservé du numéro de diapositive 3"/>
          <p:cNvSpPr>
            <a:spLocks noGrp="1"/>
          </p:cNvSpPr>
          <p:nvPr>
            <p:ph type="sldNum" sz="quarter" idx="12"/>
          </p:nvPr>
        </p:nvSpPr>
        <p:spPr/>
        <p:txBody>
          <a:bodyPr/>
          <a:lstStyle/>
          <a:p>
            <a:fld id="{F801A67A-8412-4026-9DEC-983FA18C1281}" type="slidenum">
              <a:rPr lang="fr-FR" smtClean="0"/>
              <a:t>19</a:t>
            </a:fld>
            <a:endParaRPr lang="fr-FR"/>
          </a:p>
        </p:txBody>
      </p:sp>
    </p:spTree>
    <p:extLst>
      <p:ext uri="{BB962C8B-B14F-4D97-AF65-F5344CB8AC3E}">
        <p14:creationId xmlns:p14="http://schemas.microsoft.com/office/powerpoint/2010/main" val="2477420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compétences déjà évoquées: </a:t>
            </a:r>
            <a:endParaRPr lang="fr-FR" dirty="0"/>
          </a:p>
        </p:txBody>
      </p:sp>
      <p:sp>
        <p:nvSpPr>
          <p:cNvPr id="3" name="Espace réservé du texte 2"/>
          <p:cNvSpPr>
            <a:spLocks noGrp="1"/>
          </p:cNvSpPr>
          <p:nvPr>
            <p:ph type="body" idx="1"/>
          </p:nvPr>
        </p:nvSpPr>
        <p:spPr>
          <a:xfrm>
            <a:off x="2589211" y="2838755"/>
            <a:ext cx="8915399" cy="887885"/>
          </a:xfrm>
        </p:spPr>
        <p:txBody>
          <a:bodyPr>
            <a:normAutofit/>
          </a:bodyPr>
          <a:lstStyle/>
          <a:p>
            <a:pPr marL="342900" indent="-342900">
              <a:buFont typeface="Arial" panose="020B0604020202020204" pitchFamily="34" charset="0"/>
              <a:buChar char="•"/>
            </a:pPr>
            <a:r>
              <a:rPr lang="fr-FR" sz="2600" dirty="0" smtClean="0">
                <a:ln w="0"/>
                <a:solidFill>
                  <a:schemeClr val="tx1"/>
                </a:solidFill>
                <a:effectLst>
                  <a:outerShdw blurRad="38100" dist="19050" dir="2700000" algn="tl" rotWithShape="0">
                    <a:schemeClr val="dk1">
                      <a:alpha val="40000"/>
                    </a:schemeClr>
                  </a:outerShdw>
                </a:effectLst>
              </a:rPr>
              <a:t>En mathématiques</a:t>
            </a:r>
            <a:endParaRPr lang="fr-FR" sz="2600" dirty="0">
              <a:ln w="0"/>
              <a:solidFill>
                <a:schemeClr val="tx1"/>
              </a:solidFill>
              <a:effectLst>
                <a:outerShdw blurRad="38100" dist="19050" dir="2700000" algn="tl" rotWithShape="0">
                  <a:schemeClr val="dk1">
                    <a:alpha val="40000"/>
                  </a:schemeClr>
                </a:outerShdw>
              </a:effectLst>
            </a:endParaRPr>
          </a:p>
        </p:txBody>
      </p:sp>
      <p:sp>
        <p:nvSpPr>
          <p:cNvPr id="4" name="ZoneTexte 3"/>
          <p:cNvSpPr txBox="1"/>
          <p:nvPr/>
        </p:nvSpPr>
        <p:spPr>
          <a:xfrm>
            <a:off x="2589210" y="3524252"/>
            <a:ext cx="6244046" cy="492443"/>
          </a:xfrm>
          <a:prstGeom prst="rect">
            <a:avLst/>
          </a:prstGeom>
          <a:noFill/>
        </p:spPr>
        <p:txBody>
          <a:bodyPr wrap="square" rtlCol="0">
            <a:spAutoFit/>
          </a:bodyPr>
          <a:lstStyle/>
          <a:p>
            <a:pPr marL="342900" indent="-342900">
              <a:buFont typeface="Arial" panose="020B0604020202020204" pitchFamily="34" charset="0"/>
              <a:buChar char="•"/>
            </a:pPr>
            <a:r>
              <a:rPr lang="fr-FR" sz="2600" dirty="0" smtClean="0">
                <a:ln w="0"/>
                <a:effectLst>
                  <a:outerShdw blurRad="38100" dist="19050" dir="2700000" algn="tl" rotWithShape="0">
                    <a:schemeClr val="dk1">
                      <a:alpha val="40000"/>
                    </a:schemeClr>
                  </a:outerShdw>
                </a:effectLst>
              </a:rPr>
              <a:t>En</a:t>
            </a:r>
            <a:r>
              <a:rPr lang="fr-FR" sz="2200" dirty="0" smtClean="0">
                <a:ln w="0"/>
                <a:effectLst>
                  <a:outerShdw blurRad="38100" dist="19050" dir="2700000" algn="tl" rotWithShape="0">
                    <a:schemeClr val="dk1">
                      <a:alpha val="40000"/>
                    </a:schemeClr>
                  </a:outerShdw>
                </a:effectLst>
              </a:rPr>
              <a:t> </a:t>
            </a:r>
            <a:r>
              <a:rPr lang="fr-FR" sz="2600" dirty="0" smtClean="0">
                <a:ln w="0"/>
                <a:effectLst>
                  <a:outerShdw blurRad="38100" dist="19050" dir="2700000" algn="tl" rotWithShape="0">
                    <a:schemeClr val="dk1">
                      <a:alpha val="40000"/>
                    </a:schemeClr>
                  </a:outerShdw>
                </a:effectLst>
              </a:rPr>
              <a:t>langage</a:t>
            </a:r>
            <a:endParaRPr lang="fr-FR" sz="2600" dirty="0">
              <a:ln w="0"/>
              <a:effectLst>
                <a:outerShdw blurRad="38100" dist="19050" dir="2700000" algn="tl" rotWithShape="0">
                  <a:schemeClr val="dk1">
                    <a:alpha val="40000"/>
                  </a:schemeClr>
                </a:outerShdw>
              </a:effectLst>
            </a:endParaRPr>
          </a:p>
        </p:txBody>
      </p:sp>
      <p:sp>
        <p:nvSpPr>
          <p:cNvPr id="5" name="ZoneTexte 4"/>
          <p:cNvSpPr txBox="1"/>
          <p:nvPr/>
        </p:nvSpPr>
        <p:spPr>
          <a:xfrm>
            <a:off x="2589210" y="4060527"/>
            <a:ext cx="4072847" cy="492443"/>
          </a:xfrm>
          <a:prstGeom prst="rect">
            <a:avLst/>
          </a:prstGeom>
          <a:noFill/>
        </p:spPr>
        <p:txBody>
          <a:bodyPr wrap="square" rtlCol="0">
            <a:spAutoFit/>
          </a:bodyPr>
          <a:lstStyle/>
          <a:p>
            <a:pPr marL="342900" indent="-342900">
              <a:buFont typeface="Arial" panose="020B0604020202020204" pitchFamily="34" charset="0"/>
              <a:buChar char="•"/>
            </a:pPr>
            <a:r>
              <a:rPr lang="fr-FR" sz="2600" dirty="0" smtClean="0"/>
              <a:t>En travail de groupes</a:t>
            </a:r>
            <a:endParaRPr lang="fr-FR" sz="2600" dirty="0"/>
          </a:p>
        </p:txBody>
      </p:sp>
      <p:sp>
        <p:nvSpPr>
          <p:cNvPr id="6" name="Espace réservé du pied de page 5"/>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7" name="Espace réservé du numéro de diapositive 6"/>
          <p:cNvSpPr>
            <a:spLocks noGrp="1"/>
          </p:cNvSpPr>
          <p:nvPr>
            <p:ph type="sldNum" sz="quarter" idx="12"/>
          </p:nvPr>
        </p:nvSpPr>
        <p:spPr/>
        <p:txBody>
          <a:bodyPr/>
          <a:lstStyle/>
          <a:p>
            <a:fld id="{F801A67A-8412-4026-9DEC-983FA18C1281}" type="slidenum">
              <a:rPr lang="fr-FR" smtClean="0"/>
              <a:t>2</a:t>
            </a:fld>
            <a:endParaRPr lang="fr-FR"/>
          </a:p>
        </p:txBody>
      </p:sp>
    </p:spTree>
    <p:extLst>
      <p:ext uri="{BB962C8B-B14F-4D97-AF65-F5344CB8AC3E}">
        <p14:creationId xmlns:p14="http://schemas.microsoft.com/office/powerpoint/2010/main" val="106453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64377" y="1763486"/>
            <a:ext cx="7772400" cy="3108543"/>
          </a:xfrm>
          <a:prstGeom prst="rect">
            <a:avLst/>
          </a:prstGeom>
          <a:noFill/>
        </p:spPr>
        <p:txBody>
          <a:bodyPr wrap="square" rtlCol="0">
            <a:spAutoFit/>
          </a:bodyPr>
          <a:lstStyle/>
          <a:p>
            <a:r>
              <a:rPr lang="fr-FR" sz="2800" dirty="0" smtClean="0"/>
              <a:t>Pour les écoles qui disposent de tablettes, travail sur Scratch Junior,</a:t>
            </a:r>
          </a:p>
          <a:p>
            <a:endParaRPr lang="fr-FR" sz="2800" dirty="0"/>
          </a:p>
          <a:p>
            <a:r>
              <a:rPr lang="fr-FR" sz="2800" dirty="0" smtClean="0"/>
              <a:t>Proposition de scénarios à programmer</a:t>
            </a:r>
          </a:p>
          <a:p>
            <a:endParaRPr lang="fr-FR" sz="2800" dirty="0"/>
          </a:p>
          <a:p>
            <a:r>
              <a:rPr lang="fr-FR" sz="2800" dirty="0" smtClean="0"/>
              <a:t>Envoi d’un mail pour obtenir les scénarios par retour</a:t>
            </a:r>
            <a:endParaRPr lang="fr-FR" sz="2800" dirty="0"/>
          </a:p>
        </p:txBody>
      </p:sp>
      <p:sp>
        <p:nvSpPr>
          <p:cNvPr id="3" name="Espace réservé du pied de page 2"/>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4" name="Espace réservé du numéro de diapositive 3"/>
          <p:cNvSpPr>
            <a:spLocks noGrp="1"/>
          </p:cNvSpPr>
          <p:nvPr>
            <p:ph type="sldNum" sz="quarter" idx="12"/>
          </p:nvPr>
        </p:nvSpPr>
        <p:spPr/>
        <p:txBody>
          <a:bodyPr/>
          <a:lstStyle/>
          <a:p>
            <a:fld id="{F801A67A-8412-4026-9DEC-983FA18C1281}" type="slidenum">
              <a:rPr lang="fr-FR" smtClean="0"/>
              <a:t>20</a:t>
            </a:fld>
            <a:endParaRPr lang="fr-FR"/>
          </a:p>
        </p:txBody>
      </p:sp>
    </p:spTree>
    <p:extLst>
      <p:ext uri="{BB962C8B-B14F-4D97-AF65-F5344CB8AC3E}">
        <p14:creationId xmlns:p14="http://schemas.microsoft.com/office/powerpoint/2010/main" val="1302723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89212" y="1244982"/>
            <a:ext cx="7429999" cy="4524315"/>
          </a:xfrm>
          <a:prstGeom prst="rect">
            <a:avLst/>
          </a:prstGeom>
          <a:noFill/>
        </p:spPr>
        <p:txBody>
          <a:bodyPr wrap="square" rtlCol="0">
            <a:spAutoFit/>
          </a:bodyPr>
          <a:lstStyle/>
          <a:p>
            <a:r>
              <a:rPr lang="fr-FR" dirty="0" smtClean="0"/>
              <a:t>Création d’une </a:t>
            </a:r>
            <a:r>
              <a:rPr lang="fr-FR" dirty="0" err="1" smtClean="0"/>
              <a:t>Cup</a:t>
            </a:r>
            <a:r>
              <a:rPr lang="fr-FR" dirty="0" smtClean="0"/>
              <a:t> Song</a:t>
            </a:r>
          </a:p>
          <a:p>
            <a:endParaRPr lang="fr-FR" dirty="0"/>
          </a:p>
          <a:p>
            <a:r>
              <a:rPr lang="fr-FR" dirty="0" smtClean="0"/>
              <a:t>Création de rythmes</a:t>
            </a:r>
          </a:p>
          <a:p>
            <a:r>
              <a:rPr lang="fr-FR" dirty="0" smtClean="0"/>
              <a:t>Codage de ces rythmes</a:t>
            </a:r>
            <a:r>
              <a:rPr lang="fr-FR" dirty="0"/>
              <a:t>1- Présenter aux élèves le projet de création d'une </a:t>
            </a:r>
            <a:r>
              <a:rPr lang="fr-FR" i="1" dirty="0" err="1"/>
              <a:t>Cup</a:t>
            </a:r>
            <a:r>
              <a:rPr lang="fr-FR" i="1" dirty="0"/>
              <a:t> </a:t>
            </a:r>
            <a:r>
              <a:rPr lang="fr-FR" i="1" dirty="0" err="1"/>
              <a:t>song</a:t>
            </a:r>
            <a:r>
              <a:rPr lang="fr-FR" dirty="0"/>
              <a:t> (vidéo..)</a:t>
            </a:r>
          </a:p>
          <a:p>
            <a:r>
              <a:rPr lang="fr-FR" dirty="0"/>
              <a:t>2- Répartir les élèves par groupe et les laisser chercher un rythme, une </a:t>
            </a:r>
            <a:r>
              <a:rPr lang="fr-FR" dirty="0" smtClean="0"/>
              <a:t>chorégraphie </a:t>
            </a:r>
            <a:r>
              <a:rPr lang="fr-FR" dirty="0"/>
              <a:t>pour la </a:t>
            </a:r>
            <a:r>
              <a:rPr lang="fr-FR" dirty="0" err="1"/>
              <a:t>Cup</a:t>
            </a:r>
            <a:r>
              <a:rPr lang="fr-FR" dirty="0"/>
              <a:t> </a:t>
            </a:r>
            <a:r>
              <a:rPr lang="fr-FR" dirty="0" err="1"/>
              <a:t>song</a:t>
            </a:r>
            <a:r>
              <a:rPr lang="fr-FR" dirty="0"/>
              <a:t>.</a:t>
            </a:r>
          </a:p>
          <a:p>
            <a:r>
              <a:rPr lang="fr-FR" dirty="0"/>
              <a:t>3- Choisir un rythme, une </a:t>
            </a:r>
            <a:r>
              <a:rPr lang="fr-FR" dirty="0" smtClean="0"/>
              <a:t>chorégraphie </a:t>
            </a:r>
            <a:r>
              <a:rPr lang="fr-FR" dirty="0"/>
              <a:t>pour la </a:t>
            </a:r>
            <a:r>
              <a:rPr lang="fr-FR" i="1" dirty="0" err="1"/>
              <a:t>Cup</a:t>
            </a:r>
            <a:r>
              <a:rPr lang="fr-FR" i="1" dirty="0"/>
              <a:t> </a:t>
            </a:r>
            <a:r>
              <a:rPr lang="fr-FR" i="1" dirty="0" err="1"/>
              <a:t>song</a:t>
            </a:r>
            <a:r>
              <a:rPr lang="fr-FR" dirty="0"/>
              <a:t>.</a:t>
            </a:r>
          </a:p>
          <a:p>
            <a:r>
              <a:rPr lang="fr-FR" dirty="0"/>
              <a:t>4- Par groupe encoder le rythme choisi afin de garder une trace de la </a:t>
            </a:r>
            <a:r>
              <a:rPr lang="fr-FR" dirty="0" smtClean="0"/>
              <a:t>chorégraphie </a:t>
            </a:r>
            <a:r>
              <a:rPr lang="fr-FR" dirty="0"/>
              <a:t>choisie afin de pouvoir la reproduire.</a:t>
            </a:r>
          </a:p>
          <a:p>
            <a:r>
              <a:rPr lang="fr-FR" dirty="0"/>
              <a:t>5- Communiquer les différents codages produits.</a:t>
            </a:r>
          </a:p>
          <a:p>
            <a:r>
              <a:rPr lang="fr-FR" dirty="0"/>
              <a:t>6- Confronter les codages afin de s'accorder sur le plus efficient.</a:t>
            </a:r>
          </a:p>
          <a:p>
            <a:endParaRPr lang="fr-FR" dirty="0" smtClean="0"/>
          </a:p>
          <a:p>
            <a:r>
              <a:rPr lang="fr-FR" dirty="0" smtClean="0"/>
              <a:t>Enregistrement de la production  pour retour sur le résultat obtenu et pour garder une trace. </a:t>
            </a:r>
          </a:p>
          <a:p>
            <a:endParaRPr lang="fr-FR" dirty="0"/>
          </a:p>
        </p:txBody>
      </p:sp>
      <p:sp>
        <p:nvSpPr>
          <p:cNvPr id="3" name="Espace réservé du pied de page 2"/>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4" name="Espace réservé du numéro de diapositive 3"/>
          <p:cNvSpPr>
            <a:spLocks noGrp="1"/>
          </p:cNvSpPr>
          <p:nvPr>
            <p:ph type="sldNum" sz="quarter" idx="12"/>
          </p:nvPr>
        </p:nvSpPr>
        <p:spPr/>
        <p:txBody>
          <a:bodyPr/>
          <a:lstStyle/>
          <a:p>
            <a:fld id="{F801A67A-8412-4026-9DEC-983FA18C1281}" type="slidenum">
              <a:rPr lang="fr-FR" smtClean="0"/>
              <a:t>21</a:t>
            </a:fld>
            <a:endParaRPr lang="fr-FR"/>
          </a:p>
        </p:txBody>
      </p:sp>
    </p:spTree>
    <p:extLst>
      <p:ext uri="{BB962C8B-B14F-4D97-AF65-F5344CB8AC3E}">
        <p14:creationId xmlns:p14="http://schemas.microsoft.com/office/powerpoint/2010/main" val="2197964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8766" y="609600"/>
            <a:ext cx="8915399" cy="1911531"/>
          </a:xfrm>
        </p:spPr>
        <p:txBody>
          <a:bodyPr/>
          <a:lstStyle/>
          <a:p>
            <a:r>
              <a:rPr lang="fr-FR" dirty="0" smtClean="0"/>
              <a:t>Des compétences du B2i :</a:t>
            </a:r>
            <a:endParaRPr lang="fr-FR" dirty="0"/>
          </a:p>
        </p:txBody>
      </p:sp>
      <p:sp>
        <p:nvSpPr>
          <p:cNvPr id="3" name="Espace réservé du texte 2"/>
          <p:cNvSpPr>
            <a:spLocks noGrp="1"/>
          </p:cNvSpPr>
          <p:nvPr>
            <p:ph type="body" idx="1"/>
          </p:nvPr>
        </p:nvSpPr>
        <p:spPr>
          <a:xfrm>
            <a:off x="2288767" y="2521131"/>
            <a:ext cx="8915399" cy="688217"/>
          </a:xfrm>
        </p:spPr>
        <p:txBody>
          <a:bodyPr>
            <a:normAutofit/>
          </a:bodyPr>
          <a:lstStyle/>
          <a:p>
            <a:pPr marL="457200" indent="-457200">
              <a:buFont typeface="Arial" panose="020B0604020202020204" pitchFamily="34" charset="0"/>
              <a:buChar char="•"/>
            </a:pPr>
            <a:r>
              <a:rPr lang="fr-FR" sz="2600" dirty="0" smtClean="0">
                <a:solidFill>
                  <a:schemeClr val="tx1"/>
                </a:solidFill>
              </a:rPr>
              <a:t>Utiliser le matériel informatique (clavier, souris etc…)</a:t>
            </a:r>
            <a:endParaRPr lang="fr-FR" sz="2600" dirty="0">
              <a:solidFill>
                <a:schemeClr val="tx1"/>
              </a:solidFill>
            </a:endParaRPr>
          </a:p>
        </p:txBody>
      </p:sp>
      <p:sp>
        <p:nvSpPr>
          <p:cNvPr id="5" name="ZoneTexte 4"/>
          <p:cNvSpPr txBox="1"/>
          <p:nvPr/>
        </p:nvSpPr>
        <p:spPr>
          <a:xfrm>
            <a:off x="2288766" y="3240218"/>
            <a:ext cx="6411096" cy="492443"/>
          </a:xfrm>
          <a:prstGeom prst="rect">
            <a:avLst/>
          </a:prstGeom>
          <a:noFill/>
        </p:spPr>
        <p:txBody>
          <a:bodyPr wrap="square" rtlCol="0">
            <a:spAutoFit/>
          </a:bodyPr>
          <a:lstStyle/>
          <a:p>
            <a:pPr marL="457200" indent="-457200">
              <a:buFont typeface="Arial" panose="020B0604020202020204" pitchFamily="34" charset="0"/>
              <a:buChar char="•"/>
            </a:pPr>
            <a:r>
              <a:rPr lang="fr-FR" sz="2600" dirty="0" smtClean="0"/>
              <a:t>Aller chercher un site sur internet</a:t>
            </a:r>
            <a:endParaRPr lang="fr-FR" sz="2600" dirty="0"/>
          </a:p>
        </p:txBody>
      </p:sp>
      <p:sp>
        <p:nvSpPr>
          <p:cNvPr id="6" name="ZoneTexte 5"/>
          <p:cNvSpPr txBox="1"/>
          <p:nvPr/>
        </p:nvSpPr>
        <p:spPr>
          <a:xfrm>
            <a:off x="2288766" y="3743769"/>
            <a:ext cx="7129554" cy="492443"/>
          </a:xfrm>
          <a:prstGeom prst="rect">
            <a:avLst/>
          </a:prstGeom>
          <a:noFill/>
        </p:spPr>
        <p:txBody>
          <a:bodyPr wrap="square" rtlCol="0">
            <a:spAutoFit/>
          </a:bodyPr>
          <a:lstStyle/>
          <a:p>
            <a:pPr marL="457200" indent="-457200">
              <a:buFont typeface="Arial" panose="020B0604020202020204" pitchFamily="34" charset="0"/>
              <a:buChar char="•"/>
            </a:pPr>
            <a:r>
              <a:rPr lang="fr-FR" sz="2600" dirty="0" smtClean="0"/>
              <a:t>Savoir créer ou modifier un document</a:t>
            </a:r>
            <a:endParaRPr lang="fr-FR" sz="2600" dirty="0"/>
          </a:p>
        </p:txBody>
      </p:sp>
      <p:sp>
        <p:nvSpPr>
          <p:cNvPr id="8" name="ZoneTexte 7"/>
          <p:cNvSpPr txBox="1"/>
          <p:nvPr/>
        </p:nvSpPr>
        <p:spPr>
          <a:xfrm>
            <a:off x="2288766" y="4278190"/>
            <a:ext cx="5995851" cy="492443"/>
          </a:xfrm>
          <a:prstGeom prst="rect">
            <a:avLst/>
          </a:prstGeom>
          <a:noFill/>
        </p:spPr>
        <p:txBody>
          <a:bodyPr wrap="square" rtlCol="0">
            <a:spAutoFit/>
          </a:bodyPr>
          <a:lstStyle/>
          <a:p>
            <a:pPr marL="457200" indent="-457200">
              <a:buFont typeface="Arial" panose="020B0604020202020204" pitchFamily="34" charset="0"/>
              <a:buChar char="•"/>
            </a:pPr>
            <a:r>
              <a:rPr lang="fr-FR" sz="2600" dirty="0" smtClean="0"/>
              <a:t>Savoir imprimer un document</a:t>
            </a:r>
            <a:endParaRPr lang="fr-FR" sz="2600" dirty="0"/>
          </a:p>
        </p:txBody>
      </p:sp>
      <p:sp>
        <p:nvSpPr>
          <p:cNvPr id="9" name="ZoneTexte 8"/>
          <p:cNvSpPr txBox="1"/>
          <p:nvPr/>
        </p:nvSpPr>
        <p:spPr>
          <a:xfrm>
            <a:off x="2288765" y="4936213"/>
            <a:ext cx="5797143" cy="492443"/>
          </a:xfrm>
          <a:prstGeom prst="rect">
            <a:avLst/>
          </a:prstGeom>
          <a:noFill/>
        </p:spPr>
        <p:txBody>
          <a:bodyPr wrap="square" rtlCol="0">
            <a:spAutoFit/>
          </a:bodyPr>
          <a:lstStyle/>
          <a:p>
            <a:pPr marL="457200" indent="-457200">
              <a:buFont typeface="Arial" panose="020B0604020202020204" pitchFamily="34" charset="0"/>
              <a:buChar char="•"/>
            </a:pPr>
            <a:r>
              <a:rPr lang="fr-FR" sz="2600" dirty="0" smtClean="0"/>
              <a:t>Savoir communiquer par mail</a:t>
            </a:r>
            <a:endParaRPr lang="fr-FR" sz="2600" dirty="0"/>
          </a:p>
        </p:txBody>
      </p:sp>
      <p:sp>
        <p:nvSpPr>
          <p:cNvPr id="4" name="Espace réservé du pied de page 3"/>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7" name="Espace réservé du numéro de diapositive 6"/>
          <p:cNvSpPr>
            <a:spLocks noGrp="1"/>
          </p:cNvSpPr>
          <p:nvPr>
            <p:ph type="sldNum" sz="quarter" idx="12"/>
          </p:nvPr>
        </p:nvSpPr>
        <p:spPr/>
        <p:txBody>
          <a:bodyPr/>
          <a:lstStyle/>
          <a:p>
            <a:fld id="{F801A67A-8412-4026-9DEC-983FA18C1281}" type="slidenum">
              <a:rPr lang="fr-FR" smtClean="0"/>
              <a:t>3</a:t>
            </a:fld>
            <a:endParaRPr lang="fr-FR"/>
          </a:p>
        </p:txBody>
      </p:sp>
    </p:spTree>
    <p:extLst>
      <p:ext uri="{BB962C8B-B14F-4D97-AF65-F5344CB8AC3E}">
        <p14:creationId xmlns:p14="http://schemas.microsoft.com/office/powerpoint/2010/main" val="9203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53190" y="0"/>
            <a:ext cx="9875520" cy="2262781"/>
          </a:xfrm>
        </p:spPr>
        <p:txBody>
          <a:bodyPr>
            <a:normAutofit fontScale="90000"/>
          </a:bodyPr>
          <a:lstStyle/>
          <a:p>
            <a:r>
              <a:rPr lang="fr-FR" sz="4800" dirty="0" smtClean="0"/>
              <a:t/>
            </a:r>
            <a:br>
              <a:rPr lang="fr-FR" sz="4800" dirty="0" smtClean="0"/>
            </a:br>
            <a:r>
              <a:rPr lang="fr-FR" sz="4800" dirty="0"/>
              <a:t/>
            </a:r>
            <a:br>
              <a:rPr lang="fr-FR" sz="4800" dirty="0"/>
            </a:br>
            <a:r>
              <a:rPr lang="fr-FR" sz="4800" dirty="0" smtClean="0"/>
              <a:t/>
            </a:r>
            <a:br>
              <a:rPr lang="fr-FR" sz="4800" dirty="0" smtClean="0"/>
            </a:br>
            <a:r>
              <a:rPr lang="fr-FR" sz="4400" dirty="0" smtClean="0"/>
              <a:t>La semaine des mathématiques</a:t>
            </a:r>
            <a:endParaRPr lang="fr-FR" sz="4400" dirty="0"/>
          </a:p>
        </p:txBody>
      </p:sp>
      <p:sp>
        <p:nvSpPr>
          <p:cNvPr id="3" name="Sous-titre 2"/>
          <p:cNvSpPr>
            <a:spLocks noGrp="1"/>
          </p:cNvSpPr>
          <p:nvPr>
            <p:ph type="subTitle" idx="1"/>
          </p:nvPr>
        </p:nvSpPr>
        <p:spPr>
          <a:xfrm>
            <a:off x="1753190" y="2524038"/>
            <a:ext cx="8915399" cy="3197493"/>
          </a:xfrm>
        </p:spPr>
        <p:txBody>
          <a:bodyPr>
            <a:normAutofit fontScale="25000" lnSpcReduction="20000"/>
          </a:bodyPr>
          <a:lstStyle/>
          <a:p>
            <a:r>
              <a:rPr lang="fr-FR" sz="10400" dirty="0" smtClean="0"/>
              <a:t>C’est une action nationale organisée chaque année qui a pour but de faire vivre les mathématiques autrement dans les classes, et ailleurs.</a:t>
            </a:r>
            <a:r>
              <a:rPr lang="fr-FR" sz="10400" dirty="0"/>
              <a:t> </a:t>
            </a:r>
            <a:endParaRPr lang="fr-FR" sz="10400" dirty="0" smtClean="0"/>
          </a:p>
          <a:p>
            <a:endParaRPr lang="fr-FR" sz="10400" dirty="0" smtClean="0"/>
          </a:p>
          <a:p>
            <a:r>
              <a:rPr lang="fr-FR" sz="10400" dirty="0" smtClean="0"/>
              <a:t>Le thème </a:t>
            </a:r>
            <a:r>
              <a:rPr lang="fr-FR" sz="10400" dirty="0"/>
              <a:t>de cette année : </a:t>
            </a:r>
            <a:r>
              <a:rPr lang="fr-FR" sz="10400" b="1" dirty="0"/>
              <a:t>mathématiques et </a:t>
            </a:r>
            <a:r>
              <a:rPr lang="fr-FR" sz="10400" b="1" dirty="0" smtClean="0"/>
              <a:t>mouvement</a:t>
            </a:r>
          </a:p>
          <a:p>
            <a:endParaRPr lang="fr-FR" sz="10400" dirty="0" smtClean="0"/>
          </a:p>
          <a:p>
            <a:r>
              <a:rPr lang="fr-FR" sz="10400" dirty="0" smtClean="0"/>
              <a:t>Dates </a:t>
            </a:r>
            <a:r>
              <a:rPr lang="fr-FR" sz="10400" dirty="0"/>
              <a:t>: 12 au 18 mars 2018</a:t>
            </a:r>
          </a:p>
          <a:p>
            <a:endParaRPr lang="fr-FR" dirty="0"/>
          </a:p>
        </p:txBody>
      </p:sp>
      <p:sp>
        <p:nvSpPr>
          <p:cNvPr id="4" name="Espace réservé du pied de page 3"/>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5" name="Espace réservé du numéro de diapositive 4"/>
          <p:cNvSpPr>
            <a:spLocks noGrp="1"/>
          </p:cNvSpPr>
          <p:nvPr>
            <p:ph type="sldNum" sz="quarter" idx="12"/>
          </p:nvPr>
        </p:nvSpPr>
        <p:spPr/>
        <p:txBody>
          <a:bodyPr/>
          <a:lstStyle/>
          <a:p>
            <a:fld id="{F801A67A-8412-4026-9DEC-983FA18C1281}" type="slidenum">
              <a:rPr lang="fr-FR" smtClean="0"/>
              <a:t>4</a:t>
            </a:fld>
            <a:endParaRPr lang="fr-FR"/>
          </a:p>
        </p:txBody>
      </p:sp>
    </p:spTree>
    <p:extLst>
      <p:ext uri="{BB962C8B-B14F-4D97-AF65-F5344CB8AC3E}">
        <p14:creationId xmlns:p14="http://schemas.microsoft.com/office/powerpoint/2010/main" val="1832344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51314" y="2063932"/>
            <a:ext cx="8294914" cy="3108543"/>
          </a:xfrm>
          <a:prstGeom prst="rect">
            <a:avLst/>
          </a:prstGeom>
          <a:noFill/>
        </p:spPr>
        <p:txBody>
          <a:bodyPr wrap="square" rtlCol="0">
            <a:spAutoFit/>
          </a:bodyPr>
          <a:lstStyle/>
          <a:p>
            <a:r>
              <a:rPr lang="fr-FR" sz="2800" dirty="0" smtClean="0"/>
              <a:t>Il est tout à fait possible de se concentrer sur les énigmes, surtout si vous n’avez pas encore eu l’occasion de les tester en classe.</a:t>
            </a:r>
          </a:p>
          <a:p>
            <a:r>
              <a:rPr lang="fr-FR" sz="2800" dirty="0"/>
              <a:t>O</a:t>
            </a:r>
            <a:r>
              <a:rPr lang="fr-FR" sz="2800" dirty="0" smtClean="0"/>
              <a:t>n peut  en trouver de nombreuses grâce au site du parcours ainsi que les 2 autres nommés précédemment, mais également sur le site </a:t>
            </a:r>
          </a:p>
          <a:p>
            <a:r>
              <a:rPr lang="fr-FR" sz="2800" dirty="0" err="1" smtClean="0">
                <a:hlinkClick r:id="rId2"/>
              </a:rPr>
              <a:t>Enigmath.tic</a:t>
            </a:r>
            <a:endParaRPr lang="fr-FR" sz="2800" dirty="0"/>
          </a:p>
        </p:txBody>
      </p:sp>
      <p:sp>
        <p:nvSpPr>
          <p:cNvPr id="3" name="Espace réservé du pied de page 2"/>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4" name="Espace réservé du numéro de diapositive 3"/>
          <p:cNvSpPr>
            <a:spLocks noGrp="1"/>
          </p:cNvSpPr>
          <p:nvPr>
            <p:ph type="sldNum" sz="quarter" idx="12"/>
          </p:nvPr>
        </p:nvSpPr>
        <p:spPr/>
        <p:txBody>
          <a:bodyPr/>
          <a:lstStyle/>
          <a:p>
            <a:fld id="{F801A67A-8412-4026-9DEC-983FA18C1281}" type="slidenum">
              <a:rPr lang="fr-FR" smtClean="0"/>
              <a:t>5</a:t>
            </a:fld>
            <a:endParaRPr lang="fr-FR"/>
          </a:p>
        </p:txBody>
      </p:sp>
    </p:spTree>
    <p:extLst>
      <p:ext uri="{BB962C8B-B14F-4D97-AF65-F5344CB8AC3E}">
        <p14:creationId xmlns:p14="http://schemas.microsoft.com/office/powerpoint/2010/main" val="1744782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5521" y="740229"/>
            <a:ext cx="8915399" cy="1571897"/>
          </a:xfrm>
        </p:spPr>
        <p:txBody>
          <a:bodyPr>
            <a:normAutofit/>
          </a:bodyPr>
          <a:lstStyle/>
          <a:p>
            <a:r>
              <a:rPr lang="fr-FR" sz="4000" dirty="0" smtClean="0"/>
              <a:t>Des sites où trouver des énigmes :</a:t>
            </a:r>
            <a:endParaRPr lang="fr-FR" sz="4000" dirty="0"/>
          </a:p>
        </p:txBody>
      </p:sp>
      <p:sp>
        <p:nvSpPr>
          <p:cNvPr id="3" name="Espace réservé du texte 2"/>
          <p:cNvSpPr>
            <a:spLocks noGrp="1"/>
          </p:cNvSpPr>
          <p:nvPr>
            <p:ph type="body" idx="1"/>
          </p:nvPr>
        </p:nvSpPr>
        <p:spPr>
          <a:xfrm>
            <a:off x="2445521" y="2895480"/>
            <a:ext cx="8915399" cy="884160"/>
          </a:xfrm>
        </p:spPr>
        <p:txBody>
          <a:bodyPr>
            <a:noAutofit/>
          </a:bodyPr>
          <a:lstStyle/>
          <a:p>
            <a:r>
              <a:rPr lang="fr-FR" sz="2800" dirty="0" smtClean="0">
                <a:solidFill>
                  <a:schemeClr val="tx1"/>
                </a:solidFill>
              </a:rPr>
              <a:t>Énigmes cycle 2  Circonscription de Sens</a:t>
            </a:r>
          </a:p>
          <a:p>
            <a:r>
              <a:rPr lang="fr-FR" sz="2800" dirty="0" smtClean="0">
                <a:hlinkClick r:id="rId2"/>
              </a:rPr>
              <a:t>http://circo89-sens2.ac-dijon.fr/?Enigmes-cycle-2</a:t>
            </a:r>
            <a:endParaRPr lang="fr-FR" sz="2800" dirty="0"/>
          </a:p>
        </p:txBody>
      </p:sp>
      <p:sp>
        <p:nvSpPr>
          <p:cNvPr id="4" name="ZoneTexte 3"/>
          <p:cNvSpPr txBox="1"/>
          <p:nvPr/>
        </p:nvSpPr>
        <p:spPr>
          <a:xfrm>
            <a:off x="2445521" y="4170457"/>
            <a:ext cx="8579530" cy="1815882"/>
          </a:xfrm>
          <a:prstGeom prst="rect">
            <a:avLst/>
          </a:prstGeom>
          <a:noFill/>
        </p:spPr>
        <p:txBody>
          <a:bodyPr wrap="square" rtlCol="0">
            <a:spAutoFit/>
          </a:bodyPr>
          <a:lstStyle/>
          <a:p>
            <a:r>
              <a:rPr lang="fr-FR" sz="2800" dirty="0" smtClean="0"/>
              <a:t>Des énigmes pour le cycle 2 Académie de Poitiers</a:t>
            </a:r>
          </a:p>
          <a:p>
            <a:r>
              <a:rPr lang="fr-FR" sz="2800" dirty="0" smtClean="0">
                <a:hlinkClick r:id="rId3"/>
              </a:rPr>
              <a:t>http://ww2.ac-poitiers.fr/math/spip.php?rubrique107</a:t>
            </a:r>
            <a:endParaRPr lang="fr-FR" sz="2800" dirty="0"/>
          </a:p>
        </p:txBody>
      </p:sp>
      <p:sp>
        <p:nvSpPr>
          <p:cNvPr id="5" name="Espace réservé du pied de page 4"/>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6" name="Espace réservé du numéro de diapositive 5"/>
          <p:cNvSpPr>
            <a:spLocks noGrp="1"/>
          </p:cNvSpPr>
          <p:nvPr>
            <p:ph type="sldNum" sz="quarter" idx="12"/>
          </p:nvPr>
        </p:nvSpPr>
        <p:spPr/>
        <p:txBody>
          <a:bodyPr/>
          <a:lstStyle/>
          <a:p>
            <a:fld id="{F801A67A-8412-4026-9DEC-983FA18C1281}" type="slidenum">
              <a:rPr lang="fr-FR" smtClean="0"/>
              <a:t>6</a:t>
            </a:fld>
            <a:endParaRPr lang="fr-FR"/>
          </a:p>
        </p:txBody>
      </p:sp>
    </p:spTree>
    <p:extLst>
      <p:ext uri="{BB962C8B-B14F-4D97-AF65-F5344CB8AC3E}">
        <p14:creationId xmlns:p14="http://schemas.microsoft.com/office/powerpoint/2010/main" val="2939988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95006" y="862148"/>
            <a:ext cx="8112034" cy="1292662"/>
          </a:xfrm>
          <a:prstGeom prst="rect">
            <a:avLst/>
          </a:prstGeom>
          <a:noFill/>
        </p:spPr>
        <p:txBody>
          <a:bodyPr wrap="square" rtlCol="0">
            <a:spAutoFit/>
          </a:bodyPr>
          <a:lstStyle/>
          <a:p>
            <a:r>
              <a:rPr lang="fr-FR" sz="2600" dirty="0" smtClean="0"/>
              <a:t>L’académie a mis en place des actions particulières auxquelles les écoles de la circonscription peuvent s’inscrire.</a:t>
            </a:r>
            <a:endParaRPr lang="fr-FR" sz="26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3622" y="2618426"/>
            <a:ext cx="3907427" cy="3930548"/>
          </a:xfrm>
          <a:prstGeom prst="rect">
            <a:avLst/>
          </a:prstGeom>
        </p:spPr>
      </p:pic>
      <p:pic>
        <p:nvPicPr>
          <p:cNvPr id="4" name="Image 3"/>
          <p:cNvPicPr>
            <a:picLocks noChangeAspect="1"/>
          </p:cNvPicPr>
          <p:nvPr/>
        </p:nvPicPr>
        <p:blipFill>
          <a:blip r:embed="rId3"/>
          <a:stretch>
            <a:fillRect/>
          </a:stretch>
        </p:blipFill>
        <p:spPr>
          <a:xfrm>
            <a:off x="2495006" y="2442193"/>
            <a:ext cx="1737244" cy="2141507"/>
          </a:xfrm>
          <a:prstGeom prst="rect">
            <a:avLst/>
          </a:prstGeom>
        </p:spPr>
      </p:pic>
      <p:sp>
        <p:nvSpPr>
          <p:cNvPr id="5" name="Espace réservé du pied de page 4"/>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6" name="Espace réservé du numéro de diapositive 5"/>
          <p:cNvSpPr>
            <a:spLocks noGrp="1"/>
          </p:cNvSpPr>
          <p:nvPr>
            <p:ph type="sldNum" sz="quarter" idx="12"/>
          </p:nvPr>
        </p:nvSpPr>
        <p:spPr/>
        <p:txBody>
          <a:bodyPr/>
          <a:lstStyle/>
          <a:p>
            <a:fld id="{F801A67A-8412-4026-9DEC-983FA18C1281}" type="slidenum">
              <a:rPr lang="fr-FR" smtClean="0"/>
              <a:t>7</a:t>
            </a:fld>
            <a:endParaRPr lang="fr-FR"/>
          </a:p>
        </p:txBody>
      </p:sp>
    </p:spTree>
    <p:extLst>
      <p:ext uri="{BB962C8B-B14F-4D97-AF65-F5344CB8AC3E}">
        <p14:creationId xmlns:p14="http://schemas.microsoft.com/office/powerpoint/2010/main" val="4238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46811" y="1959429"/>
            <a:ext cx="9274629" cy="3170099"/>
          </a:xfrm>
          <a:prstGeom prst="rect">
            <a:avLst/>
          </a:prstGeom>
          <a:noFill/>
        </p:spPr>
        <p:txBody>
          <a:bodyPr wrap="square" rtlCol="0">
            <a:spAutoFit/>
          </a:bodyPr>
          <a:lstStyle/>
          <a:p>
            <a:r>
              <a:rPr lang="fr-FR" sz="2800" dirty="0" smtClean="0"/>
              <a:t>La cryptographie sur le site du Matou Matheux</a:t>
            </a:r>
          </a:p>
          <a:p>
            <a:endParaRPr lang="fr-FR" sz="2800" dirty="0"/>
          </a:p>
          <a:p>
            <a:endParaRPr lang="fr-FR" sz="2800" dirty="0" smtClean="0"/>
          </a:p>
          <a:p>
            <a:endParaRPr lang="fr-FR" sz="2800" dirty="0" smtClean="0"/>
          </a:p>
          <a:p>
            <a:r>
              <a:rPr lang="fr-FR" sz="2400" dirty="0" smtClean="0">
                <a:hlinkClick r:id="rId2"/>
              </a:rPr>
              <a:t>http://matoumatheux.ac-rennes.fr/tous/crypto/accueil.htm</a:t>
            </a:r>
            <a:endParaRPr lang="fr-FR" sz="2400" dirty="0" smtClean="0"/>
          </a:p>
          <a:p>
            <a:endParaRPr lang="fr-FR" sz="2800" dirty="0"/>
          </a:p>
          <a:p>
            <a:endParaRPr lang="fr-FR" dirty="0"/>
          </a:p>
          <a:p>
            <a:endParaRPr lang="fr-FR" dirty="0"/>
          </a:p>
        </p:txBody>
      </p:sp>
      <p:sp>
        <p:nvSpPr>
          <p:cNvPr id="3" name="Espace réservé du pied de page 2"/>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4" name="Espace réservé du numéro de diapositive 3"/>
          <p:cNvSpPr>
            <a:spLocks noGrp="1"/>
          </p:cNvSpPr>
          <p:nvPr>
            <p:ph type="sldNum" sz="quarter" idx="12"/>
          </p:nvPr>
        </p:nvSpPr>
        <p:spPr/>
        <p:txBody>
          <a:bodyPr/>
          <a:lstStyle/>
          <a:p>
            <a:fld id="{F801A67A-8412-4026-9DEC-983FA18C1281}" type="slidenum">
              <a:rPr lang="fr-FR" smtClean="0"/>
              <a:t>8</a:t>
            </a:fld>
            <a:endParaRPr lang="fr-FR"/>
          </a:p>
        </p:txBody>
      </p:sp>
    </p:spTree>
    <p:extLst>
      <p:ext uri="{BB962C8B-B14F-4D97-AF65-F5344CB8AC3E}">
        <p14:creationId xmlns:p14="http://schemas.microsoft.com/office/powerpoint/2010/main" val="955618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127" y="483327"/>
            <a:ext cx="10490243" cy="5955930"/>
          </a:xfrm>
          <a:prstGeom prst="rect">
            <a:avLst/>
          </a:prstGeom>
        </p:spPr>
      </p:pic>
      <p:sp>
        <p:nvSpPr>
          <p:cNvPr id="3" name="Espace réservé du pied de page 2"/>
          <p:cNvSpPr>
            <a:spLocks noGrp="1"/>
          </p:cNvSpPr>
          <p:nvPr>
            <p:ph type="ftr" sz="quarter" idx="11"/>
          </p:nvPr>
        </p:nvSpPr>
        <p:spPr/>
        <p:txBody>
          <a:bodyPr/>
          <a:lstStyle/>
          <a:p>
            <a:r>
              <a:rPr lang="fr-FR" smtClean="0"/>
              <a:t>Diaporama réalisé par Véronique Cornil ERUN de la circonscription de Noyelles-Godault</a:t>
            </a:r>
            <a:endParaRPr lang="fr-FR"/>
          </a:p>
        </p:txBody>
      </p:sp>
      <p:sp>
        <p:nvSpPr>
          <p:cNvPr id="4" name="Espace réservé du numéro de diapositive 3"/>
          <p:cNvSpPr>
            <a:spLocks noGrp="1"/>
          </p:cNvSpPr>
          <p:nvPr>
            <p:ph type="sldNum" sz="quarter" idx="12"/>
          </p:nvPr>
        </p:nvSpPr>
        <p:spPr/>
        <p:txBody>
          <a:bodyPr/>
          <a:lstStyle/>
          <a:p>
            <a:fld id="{F801A67A-8412-4026-9DEC-983FA18C1281}" type="slidenum">
              <a:rPr lang="fr-FR" smtClean="0"/>
              <a:t>9</a:t>
            </a:fld>
            <a:endParaRPr lang="fr-FR"/>
          </a:p>
        </p:txBody>
      </p:sp>
    </p:spTree>
    <p:extLst>
      <p:ext uri="{BB962C8B-B14F-4D97-AF65-F5344CB8AC3E}">
        <p14:creationId xmlns:p14="http://schemas.microsoft.com/office/powerpoint/2010/main" val="279426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505</TotalTime>
  <Words>775</Words>
  <Application>Microsoft Office PowerPoint</Application>
  <PresentationFormat>Grand écran</PresentationFormat>
  <Paragraphs>109</Paragraphs>
  <Slides>21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Century Gothic</vt:lpstr>
      <vt:lpstr>Wingdings 3</vt:lpstr>
      <vt:lpstr>Brin</vt:lpstr>
      <vt:lpstr>Enigmes mathématiques et numérique</vt:lpstr>
      <vt:lpstr>Des compétences déjà évoquées: </vt:lpstr>
      <vt:lpstr>Des compétences du B2i :</vt:lpstr>
      <vt:lpstr>   La semaine des mathématiques</vt:lpstr>
      <vt:lpstr>Présentation PowerPoint</vt:lpstr>
      <vt:lpstr>Des sites où trouver des énigmes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Enigmes mathématiques et numérique</dc:title>
  <dc:creator>Véronique CORNIL</dc:creator>
  <cp:lastModifiedBy>Véronique CORNIL</cp:lastModifiedBy>
  <cp:revision>28</cp:revision>
  <dcterms:created xsi:type="dcterms:W3CDTF">2018-02-18T15:15:24Z</dcterms:created>
  <dcterms:modified xsi:type="dcterms:W3CDTF">2019-01-29T08:29:02Z</dcterms:modified>
</cp:coreProperties>
</file>