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64" r:id="rId3"/>
    <p:sldId id="263" r:id="rId4"/>
    <p:sldId id="265" r:id="rId5"/>
    <p:sldId id="258" r:id="rId6"/>
    <p:sldId id="259" r:id="rId7"/>
    <p:sldId id="260" r:id="rId8"/>
    <p:sldId id="261" r:id="rId9"/>
    <p:sldId id="262" r:id="rId10"/>
    <p:sldId id="289" r:id="rId11"/>
    <p:sldId id="268" r:id="rId12"/>
    <p:sldId id="269" r:id="rId13"/>
    <p:sldId id="270" r:id="rId14"/>
    <p:sldId id="288" r:id="rId15"/>
    <p:sldId id="272" r:id="rId16"/>
    <p:sldId id="266" r:id="rId17"/>
    <p:sldId id="273" r:id="rId18"/>
    <p:sldId id="290" r:id="rId19"/>
    <p:sldId id="294" r:id="rId20"/>
    <p:sldId id="291" r:id="rId21"/>
    <p:sldId id="295" r:id="rId22"/>
    <p:sldId id="293" r:id="rId2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88" autoAdjust="0"/>
    <p:restoredTop sz="83241" autoAdjust="0"/>
  </p:normalViewPr>
  <p:slideViewPr>
    <p:cSldViewPr>
      <p:cViewPr varScale="1">
        <p:scale>
          <a:sx n="60" d="100"/>
          <a:sy n="60" d="100"/>
        </p:scale>
        <p:origin x="1482" y="72"/>
      </p:cViewPr>
      <p:guideLst>
        <p:guide orient="horz" pos="2160"/>
        <p:guide pos="2880"/>
      </p:guideLst>
    </p:cSldViewPr>
  </p:slideViewPr>
  <p:notesTextViewPr>
    <p:cViewPr>
      <p:scale>
        <a:sx n="1" d="1"/>
        <a:sy n="1" d="1"/>
      </p:scale>
      <p:origin x="0" y="0"/>
    </p:cViewPr>
  </p:notesTextViewPr>
  <p:sorterViewPr>
    <p:cViewPr>
      <p:scale>
        <a:sx n="140" d="100"/>
        <a:sy n="140" d="100"/>
      </p:scale>
      <p:origin x="0" y="-1596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B6A873-3015-4C47-9375-639DE85423E4}"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fr-FR"/>
        </a:p>
      </dgm:t>
    </dgm:pt>
    <dgm:pt modelId="{06A09608-38EE-4339-B93C-7E9854D0A75A}">
      <dgm:prSet/>
      <dgm:spPr/>
      <dgm:t>
        <a:bodyPr/>
        <a:lstStyle/>
        <a:p>
          <a:r>
            <a:rPr lang="fr-FR" b="1" dirty="0"/>
            <a:t>PRELEVER</a:t>
          </a:r>
          <a:r>
            <a:rPr lang="fr-FR" dirty="0"/>
            <a:t>: des informations explicites: 22% du score total,</a:t>
          </a:r>
        </a:p>
      </dgm:t>
    </dgm:pt>
    <dgm:pt modelId="{F4876FB6-38BE-41BC-ADF0-F61E16AE3E43}" type="parTrans" cxnId="{91940509-6B07-4C84-8323-A8E04E02CECC}">
      <dgm:prSet/>
      <dgm:spPr/>
      <dgm:t>
        <a:bodyPr/>
        <a:lstStyle/>
        <a:p>
          <a:endParaRPr lang="fr-FR"/>
        </a:p>
      </dgm:t>
    </dgm:pt>
    <dgm:pt modelId="{E15D4575-9922-465B-8921-BC9CD0004FD8}" type="sibTrans" cxnId="{91940509-6B07-4C84-8323-A8E04E02CECC}">
      <dgm:prSet/>
      <dgm:spPr/>
      <dgm:t>
        <a:bodyPr/>
        <a:lstStyle/>
        <a:p>
          <a:endParaRPr lang="fr-FR"/>
        </a:p>
      </dgm:t>
    </dgm:pt>
    <dgm:pt modelId="{B7D43042-320E-44AA-8372-42988A334BB7}">
      <dgm:prSet/>
      <dgm:spPr/>
      <dgm:t>
        <a:bodyPr/>
        <a:lstStyle/>
        <a:p>
          <a:r>
            <a:rPr lang="fr-FR" b="1"/>
            <a:t>INFERER</a:t>
          </a:r>
          <a:r>
            <a:rPr lang="fr-FR"/>
            <a:t>: Faire des inférences directes : 28% </a:t>
          </a:r>
        </a:p>
      </dgm:t>
    </dgm:pt>
    <dgm:pt modelId="{56330816-70EA-4290-A450-5F75D812C5D8}" type="parTrans" cxnId="{08A46B6D-C5F4-4603-99F9-4BDBA2C9E4C6}">
      <dgm:prSet/>
      <dgm:spPr/>
      <dgm:t>
        <a:bodyPr/>
        <a:lstStyle/>
        <a:p>
          <a:endParaRPr lang="fr-FR"/>
        </a:p>
      </dgm:t>
    </dgm:pt>
    <dgm:pt modelId="{8155F083-DE4D-4D07-A52A-317CB196F0D3}" type="sibTrans" cxnId="{08A46B6D-C5F4-4603-99F9-4BDBA2C9E4C6}">
      <dgm:prSet/>
      <dgm:spPr/>
      <dgm:t>
        <a:bodyPr/>
        <a:lstStyle/>
        <a:p>
          <a:endParaRPr lang="fr-FR"/>
        </a:p>
      </dgm:t>
    </dgm:pt>
    <dgm:pt modelId="{BA8D75F4-190D-4EA3-BF97-8BD1DB19F73F}">
      <dgm:prSet/>
      <dgm:spPr/>
      <dgm:t>
        <a:bodyPr/>
        <a:lstStyle/>
        <a:p>
          <a:r>
            <a:rPr lang="fr-FR" b="1"/>
            <a:t>INTERPRETER</a:t>
          </a:r>
          <a:r>
            <a:rPr lang="fr-FR"/>
            <a:t>: Interpréter et assimiler idées et informations : 37% </a:t>
          </a:r>
        </a:p>
      </dgm:t>
    </dgm:pt>
    <dgm:pt modelId="{C4412179-36D6-4034-A39F-57B25E30E8F3}" type="parTrans" cxnId="{31DE2577-94D8-4A09-8F31-A46B3E8BE933}">
      <dgm:prSet/>
      <dgm:spPr/>
      <dgm:t>
        <a:bodyPr/>
        <a:lstStyle/>
        <a:p>
          <a:endParaRPr lang="fr-FR"/>
        </a:p>
      </dgm:t>
    </dgm:pt>
    <dgm:pt modelId="{37A70EF0-0670-446F-A13D-5313FE87D27C}" type="sibTrans" cxnId="{31DE2577-94D8-4A09-8F31-A46B3E8BE933}">
      <dgm:prSet/>
      <dgm:spPr/>
      <dgm:t>
        <a:bodyPr/>
        <a:lstStyle/>
        <a:p>
          <a:endParaRPr lang="fr-FR"/>
        </a:p>
      </dgm:t>
    </dgm:pt>
    <dgm:pt modelId="{9FBA9F1E-4459-4DB4-BBE4-290F356A534E}">
      <dgm:prSet/>
      <dgm:spPr/>
      <dgm:t>
        <a:bodyPr/>
        <a:lstStyle/>
        <a:p>
          <a:r>
            <a:rPr lang="fr-FR" b="1"/>
            <a:t>APPRECIER</a:t>
          </a:r>
          <a:r>
            <a:rPr lang="fr-FR"/>
            <a:t>: Examiner et évaluer le contenu, la langue et les éléments textuels : 13% </a:t>
          </a:r>
        </a:p>
      </dgm:t>
    </dgm:pt>
    <dgm:pt modelId="{1E92E526-E09A-4356-9AB1-0C11A06F2FDE}" type="parTrans" cxnId="{6BA042D5-3A37-4CDF-B16E-A8402F563702}">
      <dgm:prSet/>
      <dgm:spPr/>
      <dgm:t>
        <a:bodyPr/>
        <a:lstStyle/>
        <a:p>
          <a:endParaRPr lang="fr-FR"/>
        </a:p>
      </dgm:t>
    </dgm:pt>
    <dgm:pt modelId="{A19E28D6-8EE5-4D67-8EE5-9BCD72935C19}" type="sibTrans" cxnId="{6BA042D5-3A37-4CDF-B16E-A8402F563702}">
      <dgm:prSet/>
      <dgm:spPr/>
      <dgm:t>
        <a:bodyPr/>
        <a:lstStyle/>
        <a:p>
          <a:endParaRPr lang="fr-FR"/>
        </a:p>
      </dgm:t>
    </dgm:pt>
    <dgm:pt modelId="{D8EE029A-9B95-43E3-AC61-E6F05761F3DB}" type="pres">
      <dgm:prSet presAssocID="{83B6A873-3015-4C47-9375-639DE85423E4}" presName="Name0" presStyleCnt="0">
        <dgm:presLayoutVars>
          <dgm:chPref val="1"/>
          <dgm:dir/>
          <dgm:animOne val="branch"/>
          <dgm:animLvl val="lvl"/>
          <dgm:resizeHandles/>
        </dgm:presLayoutVars>
      </dgm:prSet>
      <dgm:spPr/>
    </dgm:pt>
    <dgm:pt modelId="{EE2C0D10-567C-4D6A-8638-41223F70B4DD}" type="pres">
      <dgm:prSet presAssocID="{06A09608-38EE-4339-B93C-7E9854D0A75A}" presName="vertOne" presStyleCnt="0"/>
      <dgm:spPr/>
    </dgm:pt>
    <dgm:pt modelId="{7B9BA4F7-063B-4592-8C41-07D11AFB8CEA}" type="pres">
      <dgm:prSet presAssocID="{06A09608-38EE-4339-B93C-7E9854D0A75A}" presName="txOne" presStyleLbl="node0" presStyleIdx="0" presStyleCnt="4">
        <dgm:presLayoutVars>
          <dgm:chPref val="3"/>
        </dgm:presLayoutVars>
      </dgm:prSet>
      <dgm:spPr/>
    </dgm:pt>
    <dgm:pt modelId="{C6A4D906-870D-4671-9421-0A8EC09E32EA}" type="pres">
      <dgm:prSet presAssocID="{06A09608-38EE-4339-B93C-7E9854D0A75A}" presName="horzOne" presStyleCnt="0"/>
      <dgm:spPr/>
    </dgm:pt>
    <dgm:pt modelId="{03156520-7547-4089-AC89-9F11E5D2D34A}" type="pres">
      <dgm:prSet presAssocID="{E15D4575-9922-465B-8921-BC9CD0004FD8}" presName="sibSpaceOne" presStyleCnt="0"/>
      <dgm:spPr/>
    </dgm:pt>
    <dgm:pt modelId="{FF456EF5-660D-45A5-A22C-F541FEFB79E6}" type="pres">
      <dgm:prSet presAssocID="{B7D43042-320E-44AA-8372-42988A334BB7}" presName="vertOne" presStyleCnt="0"/>
      <dgm:spPr/>
    </dgm:pt>
    <dgm:pt modelId="{224D6AF1-1AE5-4751-ABE4-A9A16C7FD433}" type="pres">
      <dgm:prSet presAssocID="{B7D43042-320E-44AA-8372-42988A334BB7}" presName="txOne" presStyleLbl="node0" presStyleIdx="1" presStyleCnt="4">
        <dgm:presLayoutVars>
          <dgm:chPref val="3"/>
        </dgm:presLayoutVars>
      </dgm:prSet>
      <dgm:spPr/>
    </dgm:pt>
    <dgm:pt modelId="{8108AE5D-E60B-44BE-AC13-50880C9F519A}" type="pres">
      <dgm:prSet presAssocID="{B7D43042-320E-44AA-8372-42988A334BB7}" presName="horzOne" presStyleCnt="0"/>
      <dgm:spPr/>
    </dgm:pt>
    <dgm:pt modelId="{3D3304DD-DEE3-4B1F-B6A9-EFBF1417992B}" type="pres">
      <dgm:prSet presAssocID="{8155F083-DE4D-4D07-A52A-317CB196F0D3}" presName="sibSpaceOne" presStyleCnt="0"/>
      <dgm:spPr/>
    </dgm:pt>
    <dgm:pt modelId="{5A514BD7-0B7D-413E-9D57-DF0FCF93AE5C}" type="pres">
      <dgm:prSet presAssocID="{BA8D75F4-190D-4EA3-BF97-8BD1DB19F73F}" presName="vertOne" presStyleCnt="0"/>
      <dgm:spPr/>
    </dgm:pt>
    <dgm:pt modelId="{4D93621A-E0A4-48CC-A05F-025486041E6C}" type="pres">
      <dgm:prSet presAssocID="{BA8D75F4-190D-4EA3-BF97-8BD1DB19F73F}" presName="txOne" presStyleLbl="node0" presStyleIdx="2" presStyleCnt="4">
        <dgm:presLayoutVars>
          <dgm:chPref val="3"/>
        </dgm:presLayoutVars>
      </dgm:prSet>
      <dgm:spPr/>
    </dgm:pt>
    <dgm:pt modelId="{B7525D71-1F7F-44BD-8780-2BE2CF5598DB}" type="pres">
      <dgm:prSet presAssocID="{BA8D75F4-190D-4EA3-BF97-8BD1DB19F73F}" presName="horzOne" presStyleCnt="0"/>
      <dgm:spPr/>
    </dgm:pt>
    <dgm:pt modelId="{7038B4B9-EB7F-4328-BF40-8F4BE85726DD}" type="pres">
      <dgm:prSet presAssocID="{37A70EF0-0670-446F-A13D-5313FE87D27C}" presName="sibSpaceOne" presStyleCnt="0"/>
      <dgm:spPr/>
    </dgm:pt>
    <dgm:pt modelId="{769B6794-5552-4A6C-BB6C-59739E1CEAA9}" type="pres">
      <dgm:prSet presAssocID="{9FBA9F1E-4459-4DB4-BBE4-290F356A534E}" presName="vertOne" presStyleCnt="0"/>
      <dgm:spPr/>
    </dgm:pt>
    <dgm:pt modelId="{3E2681F7-3C3C-4586-8AF3-05DB5EC54E8A}" type="pres">
      <dgm:prSet presAssocID="{9FBA9F1E-4459-4DB4-BBE4-290F356A534E}" presName="txOne" presStyleLbl="node0" presStyleIdx="3" presStyleCnt="4">
        <dgm:presLayoutVars>
          <dgm:chPref val="3"/>
        </dgm:presLayoutVars>
      </dgm:prSet>
      <dgm:spPr/>
    </dgm:pt>
    <dgm:pt modelId="{50905751-099F-4130-B06D-2EA81F712E6C}" type="pres">
      <dgm:prSet presAssocID="{9FBA9F1E-4459-4DB4-BBE4-290F356A534E}" presName="horzOne" presStyleCnt="0"/>
      <dgm:spPr/>
    </dgm:pt>
  </dgm:ptLst>
  <dgm:cxnLst>
    <dgm:cxn modelId="{91940509-6B07-4C84-8323-A8E04E02CECC}" srcId="{83B6A873-3015-4C47-9375-639DE85423E4}" destId="{06A09608-38EE-4339-B93C-7E9854D0A75A}" srcOrd="0" destOrd="0" parTransId="{F4876FB6-38BE-41BC-ADF0-F61E16AE3E43}" sibTransId="{E15D4575-9922-465B-8921-BC9CD0004FD8}"/>
    <dgm:cxn modelId="{33997225-32CD-4D92-94C0-8BBC42D3856E}" type="presOf" srcId="{B7D43042-320E-44AA-8372-42988A334BB7}" destId="{224D6AF1-1AE5-4751-ABE4-A9A16C7FD433}" srcOrd="0" destOrd="0" presId="urn:microsoft.com/office/officeart/2005/8/layout/hierarchy4"/>
    <dgm:cxn modelId="{79F06C2F-6FB7-4104-BE15-4C7402939D98}" type="presOf" srcId="{BA8D75F4-190D-4EA3-BF97-8BD1DB19F73F}" destId="{4D93621A-E0A4-48CC-A05F-025486041E6C}" srcOrd="0" destOrd="0" presId="urn:microsoft.com/office/officeart/2005/8/layout/hierarchy4"/>
    <dgm:cxn modelId="{842EC73C-FB25-41C7-9F94-42CEE9485217}" type="presOf" srcId="{83B6A873-3015-4C47-9375-639DE85423E4}" destId="{D8EE029A-9B95-43E3-AC61-E6F05761F3DB}" srcOrd="0" destOrd="0" presId="urn:microsoft.com/office/officeart/2005/8/layout/hierarchy4"/>
    <dgm:cxn modelId="{08A46B6D-C5F4-4603-99F9-4BDBA2C9E4C6}" srcId="{83B6A873-3015-4C47-9375-639DE85423E4}" destId="{B7D43042-320E-44AA-8372-42988A334BB7}" srcOrd="1" destOrd="0" parTransId="{56330816-70EA-4290-A450-5F75D812C5D8}" sibTransId="{8155F083-DE4D-4D07-A52A-317CB196F0D3}"/>
    <dgm:cxn modelId="{31DE2577-94D8-4A09-8F31-A46B3E8BE933}" srcId="{83B6A873-3015-4C47-9375-639DE85423E4}" destId="{BA8D75F4-190D-4EA3-BF97-8BD1DB19F73F}" srcOrd="2" destOrd="0" parTransId="{C4412179-36D6-4034-A39F-57B25E30E8F3}" sibTransId="{37A70EF0-0670-446F-A13D-5313FE87D27C}"/>
    <dgm:cxn modelId="{6755B180-A293-4E48-B85B-79AF8267D5BC}" type="presOf" srcId="{06A09608-38EE-4339-B93C-7E9854D0A75A}" destId="{7B9BA4F7-063B-4592-8C41-07D11AFB8CEA}" srcOrd="0" destOrd="0" presId="urn:microsoft.com/office/officeart/2005/8/layout/hierarchy4"/>
    <dgm:cxn modelId="{5262078D-F946-4F5B-A161-3A16836083A6}" type="presOf" srcId="{9FBA9F1E-4459-4DB4-BBE4-290F356A534E}" destId="{3E2681F7-3C3C-4586-8AF3-05DB5EC54E8A}" srcOrd="0" destOrd="0" presId="urn:microsoft.com/office/officeart/2005/8/layout/hierarchy4"/>
    <dgm:cxn modelId="{6BA042D5-3A37-4CDF-B16E-A8402F563702}" srcId="{83B6A873-3015-4C47-9375-639DE85423E4}" destId="{9FBA9F1E-4459-4DB4-BBE4-290F356A534E}" srcOrd="3" destOrd="0" parTransId="{1E92E526-E09A-4356-9AB1-0C11A06F2FDE}" sibTransId="{A19E28D6-8EE5-4D67-8EE5-9BCD72935C19}"/>
    <dgm:cxn modelId="{43DE048C-51DE-41D0-97DC-7EA91E965171}" type="presParOf" srcId="{D8EE029A-9B95-43E3-AC61-E6F05761F3DB}" destId="{EE2C0D10-567C-4D6A-8638-41223F70B4DD}" srcOrd="0" destOrd="0" presId="urn:microsoft.com/office/officeart/2005/8/layout/hierarchy4"/>
    <dgm:cxn modelId="{04FE598B-0E4A-4600-8644-42C2B0AC07B5}" type="presParOf" srcId="{EE2C0D10-567C-4D6A-8638-41223F70B4DD}" destId="{7B9BA4F7-063B-4592-8C41-07D11AFB8CEA}" srcOrd="0" destOrd="0" presId="urn:microsoft.com/office/officeart/2005/8/layout/hierarchy4"/>
    <dgm:cxn modelId="{64394446-C5D1-4814-B00F-5578AA723442}" type="presParOf" srcId="{EE2C0D10-567C-4D6A-8638-41223F70B4DD}" destId="{C6A4D906-870D-4671-9421-0A8EC09E32EA}" srcOrd="1" destOrd="0" presId="urn:microsoft.com/office/officeart/2005/8/layout/hierarchy4"/>
    <dgm:cxn modelId="{07A8FF08-35C7-43B5-94DD-8B63A515CCA4}" type="presParOf" srcId="{D8EE029A-9B95-43E3-AC61-E6F05761F3DB}" destId="{03156520-7547-4089-AC89-9F11E5D2D34A}" srcOrd="1" destOrd="0" presId="urn:microsoft.com/office/officeart/2005/8/layout/hierarchy4"/>
    <dgm:cxn modelId="{5FECEE29-9A72-4A3E-951B-D4385B72ED34}" type="presParOf" srcId="{D8EE029A-9B95-43E3-AC61-E6F05761F3DB}" destId="{FF456EF5-660D-45A5-A22C-F541FEFB79E6}" srcOrd="2" destOrd="0" presId="urn:microsoft.com/office/officeart/2005/8/layout/hierarchy4"/>
    <dgm:cxn modelId="{34BC3D55-DEA6-487E-BF5C-E43072003B52}" type="presParOf" srcId="{FF456EF5-660D-45A5-A22C-F541FEFB79E6}" destId="{224D6AF1-1AE5-4751-ABE4-A9A16C7FD433}" srcOrd="0" destOrd="0" presId="urn:microsoft.com/office/officeart/2005/8/layout/hierarchy4"/>
    <dgm:cxn modelId="{06C51EA2-76EA-495C-9F4C-800BC39751C4}" type="presParOf" srcId="{FF456EF5-660D-45A5-A22C-F541FEFB79E6}" destId="{8108AE5D-E60B-44BE-AC13-50880C9F519A}" srcOrd="1" destOrd="0" presId="urn:microsoft.com/office/officeart/2005/8/layout/hierarchy4"/>
    <dgm:cxn modelId="{E7756A4B-5FC4-4489-9BC2-909976CEB738}" type="presParOf" srcId="{D8EE029A-9B95-43E3-AC61-E6F05761F3DB}" destId="{3D3304DD-DEE3-4B1F-B6A9-EFBF1417992B}" srcOrd="3" destOrd="0" presId="urn:microsoft.com/office/officeart/2005/8/layout/hierarchy4"/>
    <dgm:cxn modelId="{3B007BBE-5F2A-4908-8B33-4E690A3EBCE4}" type="presParOf" srcId="{D8EE029A-9B95-43E3-AC61-E6F05761F3DB}" destId="{5A514BD7-0B7D-413E-9D57-DF0FCF93AE5C}" srcOrd="4" destOrd="0" presId="urn:microsoft.com/office/officeart/2005/8/layout/hierarchy4"/>
    <dgm:cxn modelId="{6A9F8DD2-4E42-4678-8BE0-531D57725706}" type="presParOf" srcId="{5A514BD7-0B7D-413E-9D57-DF0FCF93AE5C}" destId="{4D93621A-E0A4-48CC-A05F-025486041E6C}" srcOrd="0" destOrd="0" presId="urn:microsoft.com/office/officeart/2005/8/layout/hierarchy4"/>
    <dgm:cxn modelId="{992A82E1-978D-4306-8BE0-6E84771D752A}" type="presParOf" srcId="{5A514BD7-0B7D-413E-9D57-DF0FCF93AE5C}" destId="{B7525D71-1F7F-44BD-8780-2BE2CF5598DB}" srcOrd="1" destOrd="0" presId="urn:microsoft.com/office/officeart/2005/8/layout/hierarchy4"/>
    <dgm:cxn modelId="{4D1A1A84-2B7E-43A4-BD5E-33CCE641F295}" type="presParOf" srcId="{D8EE029A-9B95-43E3-AC61-E6F05761F3DB}" destId="{7038B4B9-EB7F-4328-BF40-8F4BE85726DD}" srcOrd="5" destOrd="0" presId="urn:microsoft.com/office/officeart/2005/8/layout/hierarchy4"/>
    <dgm:cxn modelId="{59BEB9BB-2A81-4BB8-8EE4-A88ED98A0215}" type="presParOf" srcId="{D8EE029A-9B95-43E3-AC61-E6F05761F3DB}" destId="{769B6794-5552-4A6C-BB6C-59739E1CEAA9}" srcOrd="6" destOrd="0" presId="urn:microsoft.com/office/officeart/2005/8/layout/hierarchy4"/>
    <dgm:cxn modelId="{80E540E7-578D-412C-B2BC-A9836E354D23}" type="presParOf" srcId="{769B6794-5552-4A6C-BB6C-59739E1CEAA9}" destId="{3E2681F7-3C3C-4586-8AF3-05DB5EC54E8A}" srcOrd="0" destOrd="0" presId="urn:microsoft.com/office/officeart/2005/8/layout/hierarchy4"/>
    <dgm:cxn modelId="{422366E3-99D7-4FCD-BBA7-F9B7459F9217}" type="presParOf" srcId="{769B6794-5552-4A6C-BB6C-59739E1CEAA9}" destId="{50905751-099F-4130-B06D-2EA81F712E6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7E0909-154F-4C05-AC7A-DAB76398C736}"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fr-FR"/>
        </a:p>
      </dgm:t>
    </dgm:pt>
    <dgm:pt modelId="{935626CE-A73F-4CB5-B220-675BA7D93B29}">
      <dgm:prSet/>
      <dgm:spPr/>
      <dgm:t>
        <a:bodyPr/>
        <a:lstStyle/>
        <a:p>
          <a:r>
            <a:rPr lang="fr-FR" b="1"/>
            <a:t>Deux objectifs de lecture :</a:t>
          </a:r>
          <a:endParaRPr lang="fr-FR"/>
        </a:p>
      </dgm:t>
    </dgm:pt>
    <dgm:pt modelId="{7D949D82-B7D9-411A-8975-3ED0BB9E3057}" type="parTrans" cxnId="{9FBED0DB-E157-4772-9D1B-B897C1B24AA4}">
      <dgm:prSet/>
      <dgm:spPr/>
      <dgm:t>
        <a:bodyPr/>
        <a:lstStyle/>
        <a:p>
          <a:endParaRPr lang="fr-FR"/>
        </a:p>
      </dgm:t>
    </dgm:pt>
    <dgm:pt modelId="{7F54CDC0-42F8-4E12-982C-EACCB7BEFCFD}" type="sibTrans" cxnId="{9FBED0DB-E157-4772-9D1B-B897C1B24AA4}">
      <dgm:prSet/>
      <dgm:spPr/>
      <dgm:t>
        <a:bodyPr/>
        <a:lstStyle/>
        <a:p>
          <a:endParaRPr lang="fr-FR"/>
        </a:p>
      </dgm:t>
    </dgm:pt>
    <dgm:pt modelId="{9940B27D-583E-41C9-A1E1-F8DDD2C8A5FC}">
      <dgm:prSet/>
      <dgm:spPr/>
      <dgm:t>
        <a:bodyPr/>
        <a:lstStyle/>
        <a:p>
          <a:r>
            <a:rPr lang="fr-FR"/>
            <a:t>Lire pour l’expérience littéraire </a:t>
          </a:r>
        </a:p>
      </dgm:t>
    </dgm:pt>
    <dgm:pt modelId="{63123C14-0289-4E59-B910-DBB21B901AE1}" type="parTrans" cxnId="{279F76DC-15EE-49B8-B370-56E9736959F4}">
      <dgm:prSet/>
      <dgm:spPr/>
      <dgm:t>
        <a:bodyPr/>
        <a:lstStyle/>
        <a:p>
          <a:endParaRPr lang="fr-FR"/>
        </a:p>
      </dgm:t>
    </dgm:pt>
    <dgm:pt modelId="{1DEC5DA3-66C5-4095-BD83-A91D7C18AF55}" type="sibTrans" cxnId="{279F76DC-15EE-49B8-B370-56E9736959F4}">
      <dgm:prSet/>
      <dgm:spPr/>
      <dgm:t>
        <a:bodyPr/>
        <a:lstStyle/>
        <a:p>
          <a:endParaRPr lang="fr-FR"/>
        </a:p>
      </dgm:t>
    </dgm:pt>
    <dgm:pt modelId="{9714C2A9-A76F-4A61-B73E-E02E28237158}">
      <dgm:prSet/>
      <dgm:spPr/>
      <dgm:t>
        <a:bodyPr/>
        <a:lstStyle/>
        <a:p>
          <a:r>
            <a:rPr lang="fr-FR"/>
            <a:t>Lire pour acquérir et utiliser l’information.</a:t>
          </a:r>
        </a:p>
      </dgm:t>
    </dgm:pt>
    <dgm:pt modelId="{1A598D78-6A5E-4360-ACFE-FA6762502637}" type="parTrans" cxnId="{92858EC2-CA01-45AD-8106-13E7267AD870}">
      <dgm:prSet/>
      <dgm:spPr/>
      <dgm:t>
        <a:bodyPr/>
        <a:lstStyle/>
        <a:p>
          <a:endParaRPr lang="fr-FR"/>
        </a:p>
      </dgm:t>
    </dgm:pt>
    <dgm:pt modelId="{81D55B94-9A65-4305-91E5-13EF68AE6D63}" type="sibTrans" cxnId="{92858EC2-CA01-45AD-8106-13E7267AD870}">
      <dgm:prSet/>
      <dgm:spPr/>
      <dgm:t>
        <a:bodyPr/>
        <a:lstStyle/>
        <a:p>
          <a:endParaRPr lang="fr-FR"/>
        </a:p>
      </dgm:t>
    </dgm:pt>
    <dgm:pt modelId="{E3C4B9F5-4415-42F6-B0EF-203DD340D792}">
      <dgm:prSet/>
      <dgm:spPr/>
      <dgm:t>
        <a:bodyPr/>
        <a:lstStyle/>
        <a:p>
          <a:r>
            <a:rPr lang="fr-FR"/>
            <a:t>Evaluer sur des textes à visée: </a:t>
          </a:r>
        </a:p>
      </dgm:t>
    </dgm:pt>
    <dgm:pt modelId="{43CA7629-768C-46EE-9B2D-5C3C5A956AED}" type="parTrans" cxnId="{D79029FE-3A30-4E8F-9403-22E85912D688}">
      <dgm:prSet/>
      <dgm:spPr/>
      <dgm:t>
        <a:bodyPr/>
        <a:lstStyle/>
        <a:p>
          <a:endParaRPr lang="fr-FR"/>
        </a:p>
      </dgm:t>
    </dgm:pt>
    <dgm:pt modelId="{4D7D606C-C7B2-4DE8-A70D-C4717F770692}" type="sibTrans" cxnId="{D79029FE-3A30-4E8F-9403-22E85912D688}">
      <dgm:prSet/>
      <dgm:spPr/>
      <dgm:t>
        <a:bodyPr/>
        <a:lstStyle/>
        <a:p>
          <a:endParaRPr lang="fr-FR"/>
        </a:p>
      </dgm:t>
    </dgm:pt>
    <dgm:pt modelId="{3A787095-B797-4F4C-9BC2-0CD33E91E552}">
      <dgm:prSet/>
      <dgm:spPr/>
      <dgm:t>
        <a:bodyPr/>
        <a:lstStyle/>
        <a:p>
          <a:r>
            <a:rPr lang="fr-FR"/>
            <a:t>informative</a:t>
          </a:r>
        </a:p>
      </dgm:t>
    </dgm:pt>
    <dgm:pt modelId="{044679F1-F7CE-4F7A-995D-2A7151603C1C}" type="parTrans" cxnId="{50ED68AC-1603-469C-BB6A-7F94F05319D9}">
      <dgm:prSet/>
      <dgm:spPr/>
      <dgm:t>
        <a:bodyPr/>
        <a:lstStyle/>
        <a:p>
          <a:endParaRPr lang="fr-FR"/>
        </a:p>
      </dgm:t>
    </dgm:pt>
    <dgm:pt modelId="{00BA26D7-F630-4248-B57E-800BCBE96083}" type="sibTrans" cxnId="{50ED68AC-1603-469C-BB6A-7F94F05319D9}">
      <dgm:prSet/>
      <dgm:spPr/>
      <dgm:t>
        <a:bodyPr/>
        <a:lstStyle/>
        <a:p>
          <a:endParaRPr lang="fr-FR"/>
        </a:p>
      </dgm:t>
    </dgm:pt>
    <dgm:pt modelId="{D4148328-FD52-49F1-A47E-1B64501930B4}">
      <dgm:prSet/>
      <dgm:spPr/>
      <dgm:t>
        <a:bodyPr/>
        <a:lstStyle/>
        <a:p>
          <a:r>
            <a:rPr lang="fr-FR"/>
            <a:t>littéraire.</a:t>
          </a:r>
        </a:p>
      </dgm:t>
    </dgm:pt>
    <dgm:pt modelId="{D01FE4D6-6682-4BC3-95E1-84AFD278A16A}" type="parTrans" cxnId="{62B92DE4-9B49-43B9-B111-C91599958354}">
      <dgm:prSet/>
      <dgm:spPr/>
      <dgm:t>
        <a:bodyPr/>
        <a:lstStyle/>
        <a:p>
          <a:endParaRPr lang="fr-FR"/>
        </a:p>
      </dgm:t>
    </dgm:pt>
    <dgm:pt modelId="{85FB962A-E0E2-4E8D-A809-BF4865F5A7CB}" type="sibTrans" cxnId="{62B92DE4-9B49-43B9-B111-C91599958354}">
      <dgm:prSet/>
      <dgm:spPr/>
      <dgm:t>
        <a:bodyPr/>
        <a:lstStyle/>
        <a:p>
          <a:endParaRPr lang="fr-FR"/>
        </a:p>
      </dgm:t>
    </dgm:pt>
    <dgm:pt modelId="{18331915-A7EF-4854-9A90-1A6688DF1764}" type="pres">
      <dgm:prSet presAssocID="{847E0909-154F-4C05-AC7A-DAB76398C736}" presName="Name0" presStyleCnt="0">
        <dgm:presLayoutVars>
          <dgm:dir/>
          <dgm:animLvl val="lvl"/>
          <dgm:resizeHandles val="exact"/>
        </dgm:presLayoutVars>
      </dgm:prSet>
      <dgm:spPr/>
    </dgm:pt>
    <dgm:pt modelId="{B4FBF8BD-FE57-4D55-A813-6FB92245DBDA}" type="pres">
      <dgm:prSet presAssocID="{935626CE-A73F-4CB5-B220-675BA7D93B29}" presName="linNode" presStyleCnt="0"/>
      <dgm:spPr/>
    </dgm:pt>
    <dgm:pt modelId="{BE4A51AD-8C7F-40D6-9175-F12E0425B6E7}" type="pres">
      <dgm:prSet presAssocID="{935626CE-A73F-4CB5-B220-675BA7D93B29}" presName="parentText" presStyleLbl="node1" presStyleIdx="0" presStyleCnt="2">
        <dgm:presLayoutVars>
          <dgm:chMax val="1"/>
          <dgm:bulletEnabled val="1"/>
        </dgm:presLayoutVars>
      </dgm:prSet>
      <dgm:spPr/>
    </dgm:pt>
    <dgm:pt modelId="{4B1100B7-A0AE-43D1-860B-02B946A809ED}" type="pres">
      <dgm:prSet presAssocID="{935626CE-A73F-4CB5-B220-675BA7D93B29}" presName="descendantText" presStyleLbl="alignAccFollowNode1" presStyleIdx="0" presStyleCnt="2">
        <dgm:presLayoutVars>
          <dgm:bulletEnabled val="1"/>
        </dgm:presLayoutVars>
      </dgm:prSet>
      <dgm:spPr/>
    </dgm:pt>
    <dgm:pt modelId="{AA53E3C9-D97B-4227-8937-7D400561AAC1}" type="pres">
      <dgm:prSet presAssocID="{7F54CDC0-42F8-4E12-982C-EACCB7BEFCFD}" presName="sp" presStyleCnt="0"/>
      <dgm:spPr/>
    </dgm:pt>
    <dgm:pt modelId="{BFC4920F-F773-48F3-A6F9-78A46BBA848A}" type="pres">
      <dgm:prSet presAssocID="{E3C4B9F5-4415-42F6-B0EF-203DD340D792}" presName="linNode" presStyleCnt="0"/>
      <dgm:spPr/>
    </dgm:pt>
    <dgm:pt modelId="{3933A870-DFD1-478A-A331-94269ECDF61C}" type="pres">
      <dgm:prSet presAssocID="{E3C4B9F5-4415-42F6-B0EF-203DD340D792}" presName="parentText" presStyleLbl="node1" presStyleIdx="1" presStyleCnt="2">
        <dgm:presLayoutVars>
          <dgm:chMax val="1"/>
          <dgm:bulletEnabled val="1"/>
        </dgm:presLayoutVars>
      </dgm:prSet>
      <dgm:spPr/>
    </dgm:pt>
    <dgm:pt modelId="{712A398E-745B-4DE0-B006-B4DD1A1D601D}" type="pres">
      <dgm:prSet presAssocID="{E3C4B9F5-4415-42F6-B0EF-203DD340D792}" presName="descendantText" presStyleLbl="alignAccFollowNode1" presStyleIdx="1" presStyleCnt="2">
        <dgm:presLayoutVars>
          <dgm:bulletEnabled val="1"/>
        </dgm:presLayoutVars>
      </dgm:prSet>
      <dgm:spPr/>
    </dgm:pt>
  </dgm:ptLst>
  <dgm:cxnLst>
    <dgm:cxn modelId="{7B594E78-F589-4635-94CF-68A4BA9C3067}" type="presOf" srcId="{935626CE-A73F-4CB5-B220-675BA7D93B29}" destId="{BE4A51AD-8C7F-40D6-9175-F12E0425B6E7}" srcOrd="0" destOrd="0" presId="urn:microsoft.com/office/officeart/2005/8/layout/vList5"/>
    <dgm:cxn modelId="{A3A6F995-48ED-416E-A9DE-9DFC92B75056}" type="presOf" srcId="{9940B27D-583E-41C9-A1E1-F8DDD2C8A5FC}" destId="{4B1100B7-A0AE-43D1-860B-02B946A809ED}" srcOrd="0" destOrd="0" presId="urn:microsoft.com/office/officeart/2005/8/layout/vList5"/>
    <dgm:cxn modelId="{D6E2A09C-C7FD-4FA8-891A-05BB82110731}" type="presOf" srcId="{3A787095-B797-4F4C-9BC2-0CD33E91E552}" destId="{712A398E-745B-4DE0-B006-B4DD1A1D601D}" srcOrd="0" destOrd="0" presId="urn:microsoft.com/office/officeart/2005/8/layout/vList5"/>
    <dgm:cxn modelId="{50ED68AC-1603-469C-BB6A-7F94F05319D9}" srcId="{E3C4B9F5-4415-42F6-B0EF-203DD340D792}" destId="{3A787095-B797-4F4C-9BC2-0CD33E91E552}" srcOrd="0" destOrd="0" parTransId="{044679F1-F7CE-4F7A-995D-2A7151603C1C}" sibTransId="{00BA26D7-F630-4248-B57E-800BCBE96083}"/>
    <dgm:cxn modelId="{B5DBF3B5-2337-4493-9B91-9194D55C9372}" type="presOf" srcId="{D4148328-FD52-49F1-A47E-1B64501930B4}" destId="{712A398E-745B-4DE0-B006-B4DD1A1D601D}" srcOrd="0" destOrd="1" presId="urn:microsoft.com/office/officeart/2005/8/layout/vList5"/>
    <dgm:cxn modelId="{92858EC2-CA01-45AD-8106-13E7267AD870}" srcId="{935626CE-A73F-4CB5-B220-675BA7D93B29}" destId="{9714C2A9-A76F-4A61-B73E-E02E28237158}" srcOrd="1" destOrd="0" parTransId="{1A598D78-6A5E-4360-ACFE-FA6762502637}" sibTransId="{81D55B94-9A65-4305-91E5-13EF68AE6D63}"/>
    <dgm:cxn modelId="{8472C8D0-F694-4BC9-9581-9315C44FD3B9}" type="presOf" srcId="{9714C2A9-A76F-4A61-B73E-E02E28237158}" destId="{4B1100B7-A0AE-43D1-860B-02B946A809ED}" srcOrd="0" destOrd="1" presId="urn:microsoft.com/office/officeart/2005/8/layout/vList5"/>
    <dgm:cxn modelId="{9FBED0DB-E157-4772-9D1B-B897C1B24AA4}" srcId="{847E0909-154F-4C05-AC7A-DAB76398C736}" destId="{935626CE-A73F-4CB5-B220-675BA7D93B29}" srcOrd="0" destOrd="0" parTransId="{7D949D82-B7D9-411A-8975-3ED0BB9E3057}" sibTransId="{7F54CDC0-42F8-4E12-982C-EACCB7BEFCFD}"/>
    <dgm:cxn modelId="{279F76DC-15EE-49B8-B370-56E9736959F4}" srcId="{935626CE-A73F-4CB5-B220-675BA7D93B29}" destId="{9940B27D-583E-41C9-A1E1-F8DDD2C8A5FC}" srcOrd="0" destOrd="0" parTransId="{63123C14-0289-4E59-B910-DBB21B901AE1}" sibTransId="{1DEC5DA3-66C5-4095-BD83-A91D7C18AF55}"/>
    <dgm:cxn modelId="{62B92DE4-9B49-43B9-B111-C91599958354}" srcId="{E3C4B9F5-4415-42F6-B0EF-203DD340D792}" destId="{D4148328-FD52-49F1-A47E-1B64501930B4}" srcOrd="1" destOrd="0" parTransId="{D01FE4D6-6682-4BC3-95E1-84AFD278A16A}" sibTransId="{85FB962A-E0E2-4E8D-A809-BF4865F5A7CB}"/>
    <dgm:cxn modelId="{1E81D6EA-C52B-4083-BB34-EC007923C9A6}" type="presOf" srcId="{847E0909-154F-4C05-AC7A-DAB76398C736}" destId="{18331915-A7EF-4854-9A90-1A6688DF1764}" srcOrd="0" destOrd="0" presId="urn:microsoft.com/office/officeart/2005/8/layout/vList5"/>
    <dgm:cxn modelId="{F334CBF3-2CA2-43D5-8C2D-DD2706C10C25}" type="presOf" srcId="{E3C4B9F5-4415-42F6-B0EF-203DD340D792}" destId="{3933A870-DFD1-478A-A331-94269ECDF61C}" srcOrd="0" destOrd="0" presId="urn:microsoft.com/office/officeart/2005/8/layout/vList5"/>
    <dgm:cxn modelId="{D79029FE-3A30-4E8F-9403-22E85912D688}" srcId="{847E0909-154F-4C05-AC7A-DAB76398C736}" destId="{E3C4B9F5-4415-42F6-B0EF-203DD340D792}" srcOrd="1" destOrd="0" parTransId="{43CA7629-768C-46EE-9B2D-5C3C5A956AED}" sibTransId="{4D7D606C-C7B2-4DE8-A70D-C4717F770692}"/>
    <dgm:cxn modelId="{8139AE6F-6E89-45C2-B88F-64461816AA1F}" type="presParOf" srcId="{18331915-A7EF-4854-9A90-1A6688DF1764}" destId="{B4FBF8BD-FE57-4D55-A813-6FB92245DBDA}" srcOrd="0" destOrd="0" presId="urn:microsoft.com/office/officeart/2005/8/layout/vList5"/>
    <dgm:cxn modelId="{E4AA30F3-C421-4E51-9D10-F94C39C650CD}" type="presParOf" srcId="{B4FBF8BD-FE57-4D55-A813-6FB92245DBDA}" destId="{BE4A51AD-8C7F-40D6-9175-F12E0425B6E7}" srcOrd="0" destOrd="0" presId="urn:microsoft.com/office/officeart/2005/8/layout/vList5"/>
    <dgm:cxn modelId="{80B07509-3EA5-4CCD-A739-37A170E2B01E}" type="presParOf" srcId="{B4FBF8BD-FE57-4D55-A813-6FB92245DBDA}" destId="{4B1100B7-A0AE-43D1-860B-02B946A809ED}" srcOrd="1" destOrd="0" presId="urn:microsoft.com/office/officeart/2005/8/layout/vList5"/>
    <dgm:cxn modelId="{C5C1FB4C-73D2-4A6B-AD25-FF8855C52322}" type="presParOf" srcId="{18331915-A7EF-4854-9A90-1A6688DF1764}" destId="{AA53E3C9-D97B-4227-8937-7D400561AAC1}" srcOrd="1" destOrd="0" presId="urn:microsoft.com/office/officeart/2005/8/layout/vList5"/>
    <dgm:cxn modelId="{4C1019F7-9785-4FB4-A31F-09891E53DCA4}" type="presParOf" srcId="{18331915-A7EF-4854-9A90-1A6688DF1764}" destId="{BFC4920F-F773-48F3-A6F9-78A46BBA848A}" srcOrd="2" destOrd="0" presId="urn:microsoft.com/office/officeart/2005/8/layout/vList5"/>
    <dgm:cxn modelId="{A0E0E08A-792D-40D8-B7E1-B6D416EB73CD}" type="presParOf" srcId="{BFC4920F-F773-48F3-A6F9-78A46BBA848A}" destId="{3933A870-DFD1-478A-A331-94269ECDF61C}" srcOrd="0" destOrd="0" presId="urn:microsoft.com/office/officeart/2005/8/layout/vList5"/>
    <dgm:cxn modelId="{68C40712-5F7B-42A5-9D0C-E542B5B746CD}" type="presParOf" srcId="{BFC4920F-F773-48F3-A6F9-78A46BBA848A}" destId="{712A398E-745B-4DE0-B006-B4DD1A1D601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9BA4F7-063B-4592-8C41-07D11AFB8CEA}">
      <dsp:nvSpPr>
        <dsp:cNvPr id="0" name=""/>
        <dsp:cNvSpPr/>
      </dsp:nvSpPr>
      <dsp:spPr>
        <a:xfrm>
          <a:off x="1573" y="0"/>
          <a:ext cx="1534542" cy="411628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b="1" kern="1200" dirty="0"/>
            <a:t>PRELEVER</a:t>
          </a:r>
          <a:r>
            <a:rPr lang="fr-FR" sz="1700" kern="1200" dirty="0"/>
            <a:t>: des informations explicites: 22% du score total,</a:t>
          </a:r>
        </a:p>
      </dsp:txBody>
      <dsp:txXfrm>
        <a:off x="46518" y="44945"/>
        <a:ext cx="1444652" cy="4026398"/>
      </dsp:txXfrm>
    </dsp:sp>
    <dsp:sp modelId="{224D6AF1-1AE5-4751-ABE4-A9A16C7FD433}">
      <dsp:nvSpPr>
        <dsp:cNvPr id="0" name=""/>
        <dsp:cNvSpPr/>
      </dsp:nvSpPr>
      <dsp:spPr>
        <a:xfrm>
          <a:off x="1793919" y="0"/>
          <a:ext cx="1534542" cy="411628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b="1" kern="1200"/>
            <a:t>INFERER</a:t>
          </a:r>
          <a:r>
            <a:rPr lang="fr-FR" sz="1700" kern="1200"/>
            <a:t>: Faire des inférences directes : 28% </a:t>
          </a:r>
        </a:p>
      </dsp:txBody>
      <dsp:txXfrm>
        <a:off x="1838864" y="44945"/>
        <a:ext cx="1444652" cy="4026398"/>
      </dsp:txXfrm>
    </dsp:sp>
    <dsp:sp modelId="{4D93621A-E0A4-48CC-A05F-025486041E6C}">
      <dsp:nvSpPr>
        <dsp:cNvPr id="0" name=""/>
        <dsp:cNvSpPr/>
      </dsp:nvSpPr>
      <dsp:spPr>
        <a:xfrm>
          <a:off x="3586265" y="0"/>
          <a:ext cx="1534542" cy="411628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b="1" kern="1200"/>
            <a:t>INTERPRETER</a:t>
          </a:r>
          <a:r>
            <a:rPr lang="fr-FR" sz="1700" kern="1200"/>
            <a:t>: Interpréter et assimiler idées et informations : 37% </a:t>
          </a:r>
        </a:p>
      </dsp:txBody>
      <dsp:txXfrm>
        <a:off x="3631210" y="44945"/>
        <a:ext cx="1444652" cy="4026398"/>
      </dsp:txXfrm>
    </dsp:sp>
    <dsp:sp modelId="{3E2681F7-3C3C-4586-8AF3-05DB5EC54E8A}">
      <dsp:nvSpPr>
        <dsp:cNvPr id="0" name=""/>
        <dsp:cNvSpPr/>
      </dsp:nvSpPr>
      <dsp:spPr>
        <a:xfrm>
          <a:off x="5378610" y="0"/>
          <a:ext cx="1534542" cy="411628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b="1" kern="1200"/>
            <a:t>APPRECIER</a:t>
          </a:r>
          <a:r>
            <a:rPr lang="fr-FR" sz="1700" kern="1200"/>
            <a:t>: Examiner et évaluer le contenu, la langue et les éléments textuels : 13% </a:t>
          </a:r>
        </a:p>
      </dsp:txBody>
      <dsp:txXfrm>
        <a:off x="5423555" y="44945"/>
        <a:ext cx="1444652" cy="40263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1100B7-A0AE-43D1-860B-02B946A809ED}">
      <dsp:nvSpPr>
        <dsp:cNvPr id="0" name=""/>
        <dsp:cNvSpPr/>
      </dsp:nvSpPr>
      <dsp:spPr>
        <a:xfrm rot="5400000">
          <a:off x="3745470" y="-1188040"/>
          <a:ext cx="1474157" cy="4218870"/>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fr-FR" sz="2100" kern="1200"/>
            <a:t>Lire pour l’expérience littéraire </a:t>
          </a:r>
        </a:p>
        <a:p>
          <a:pPr marL="228600" lvl="1" indent="-228600" algn="l" defTabSz="933450">
            <a:lnSpc>
              <a:spcPct val="90000"/>
            </a:lnSpc>
            <a:spcBef>
              <a:spcPct val="0"/>
            </a:spcBef>
            <a:spcAft>
              <a:spcPct val="15000"/>
            </a:spcAft>
            <a:buChar char="•"/>
          </a:pPr>
          <a:r>
            <a:rPr lang="fr-FR" sz="2100" kern="1200"/>
            <a:t>Lire pour acquérir et utiliser l’information.</a:t>
          </a:r>
        </a:p>
      </dsp:txBody>
      <dsp:txXfrm rot="-5400000">
        <a:off x="2373114" y="256278"/>
        <a:ext cx="4146908" cy="1330233"/>
      </dsp:txXfrm>
    </dsp:sp>
    <dsp:sp modelId="{BE4A51AD-8C7F-40D6-9175-F12E0425B6E7}">
      <dsp:nvSpPr>
        <dsp:cNvPr id="0" name=""/>
        <dsp:cNvSpPr/>
      </dsp:nvSpPr>
      <dsp:spPr>
        <a:xfrm>
          <a:off x="0" y="46"/>
          <a:ext cx="2373114" cy="184269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fr-FR" sz="2800" b="1" kern="1200"/>
            <a:t>Deux objectifs de lecture :</a:t>
          </a:r>
          <a:endParaRPr lang="fr-FR" sz="2800" kern="1200"/>
        </a:p>
      </dsp:txBody>
      <dsp:txXfrm>
        <a:off x="89953" y="89999"/>
        <a:ext cx="2193208" cy="1662791"/>
      </dsp:txXfrm>
    </dsp:sp>
    <dsp:sp modelId="{712A398E-745B-4DE0-B006-B4DD1A1D601D}">
      <dsp:nvSpPr>
        <dsp:cNvPr id="0" name=""/>
        <dsp:cNvSpPr/>
      </dsp:nvSpPr>
      <dsp:spPr>
        <a:xfrm rot="5400000">
          <a:off x="3745470" y="746791"/>
          <a:ext cx="1474157" cy="4218870"/>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fr-FR" sz="2100" kern="1200"/>
            <a:t>informative</a:t>
          </a:r>
        </a:p>
        <a:p>
          <a:pPr marL="228600" lvl="1" indent="-228600" algn="l" defTabSz="933450">
            <a:lnSpc>
              <a:spcPct val="90000"/>
            </a:lnSpc>
            <a:spcBef>
              <a:spcPct val="0"/>
            </a:spcBef>
            <a:spcAft>
              <a:spcPct val="15000"/>
            </a:spcAft>
            <a:buChar char="•"/>
          </a:pPr>
          <a:r>
            <a:rPr lang="fr-FR" sz="2100" kern="1200"/>
            <a:t>littéraire.</a:t>
          </a:r>
        </a:p>
      </dsp:txBody>
      <dsp:txXfrm rot="-5400000">
        <a:off x="2373114" y="2191109"/>
        <a:ext cx="4146908" cy="1330233"/>
      </dsp:txXfrm>
    </dsp:sp>
    <dsp:sp modelId="{3933A870-DFD1-478A-A331-94269ECDF61C}">
      <dsp:nvSpPr>
        <dsp:cNvPr id="0" name=""/>
        <dsp:cNvSpPr/>
      </dsp:nvSpPr>
      <dsp:spPr>
        <a:xfrm>
          <a:off x="0" y="1934878"/>
          <a:ext cx="2373114" cy="184269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fr-FR" sz="2800" kern="1200"/>
            <a:t>Evaluer sur des textes à visée: </a:t>
          </a:r>
        </a:p>
      </dsp:txBody>
      <dsp:txXfrm>
        <a:off x="89953" y="2024831"/>
        <a:ext cx="2193208" cy="166279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CB8E0D7-82C3-4AD6-867E-44E80E3E1BC1}" type="datetimeFigureOut">
              <a:rPr lang="fr-FR" smtClean="0"/>
              <a:t>06/11/2018</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42C2ED8-79E8-4AD1-A9BF-95B05FF970AE}" type="slidenum">
              <a:rPr lang="fr-FR" smtClean="0"/>
              <a:t>‹N°›</a:t>
            </a:fld>
            <a:endParaRPr lang="fr-FR"/>
          </a:p>
        </p:txBody>
      </p:sp>
    </p:spTree>
    <p:extLst>
      <p:ext uri="{BB962C8B-B14F-4D97-AF65-F5344CB8AC3E}">
        <p14:creationId xmlns:p14="http://schemas.microsoft.com/office/powerpoint/2010/main" val="2033718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2: interpréter et assimiler les idées, les informations, ou encore examiner et évaluer le contenu, la langue et les éléments textuels, pour apprécier un récit ou porter un regard critique sur des informations.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3:Le taux de réussite moyen des questions liées aux textes à visée informative est </a:t>
            </a:r>
            <a:r>
              <a:rPr lang="fr-FR" b="1" dirty="0"/>
              <a:t>de 46% </a:t>
            </a:r>
            <a:r>
              <a:rPr lang="fr-FR" dirty="0"/>
              <a:t>alors que celui des questions accompagnant les textes à visée littéraire s’élève </a:t>
            </a:r>
            <a:r>
              <a:rPr lang="fr-FR" b="1" dirty="0"/>
              <a:t>à 56%.</a:t>
            </a:r>
          </a:p>
          <a:p>
            <a:endParaRPr lang="fr-FR" dirty="0"/>
          </a:p>
        </p:txBody>
      </p:sp>
      <p:sp>
        <p:nvSpPr>
          <p:cNvPr id="4" name="Espace réservé du numéro de diapositive 3"/>
          <p:cNvSpPr>
            <a:spLocks noGrp="1"/>
          </p:cNvSpPr>
          <p:nvPr>
            <p:ph type="sldNum" sz="quarter" idx="10"/>
          </p:nvPr>
        </p:nvSpPr>
        <p:spPr/>
        <p:txBody>
          <a:bodyPr/>
          <a:lstStyle/>
          <a:p>
            <a:fld id="{E42C2ED8-79E8-4AD1-A9BF-95B05FF970AE}" type="slidenum">
              <a:rPr lang="fr-FR" smtClean="0"/>
              <a:t>15</a:t>
            </a:fld>
            <a:endParaRPr lang="fr-FR"/>
          </a:p>
        </p:txBody>
      </p:sp>
    </p:spTree>
    <p:extLst>
      <p:ext uri="{BB962C8B-B14F-4D97-AF65-F5344CB8AC3E}">
        <p14:creationId xmlns:p14="http://schemas.microsoft.com/office/powerpoint/2010/main" val="3956827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8FF383F-BDCA-45E2-84EC-B51ED168C194}" type="datetimeFigureOut">
              <a:rPr lang="fr-FR" smtClean="0"/>
              <a:t>06/11/2018</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1794940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8FF383F-BDCA-45E2-84EC-B51ED168C194}" type="datetimeFigureOut">
              <a:rPr lang="fr-FR" smtClean="0"/>
              <a:t>06/11/2018</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427966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8FF383F-BDCA-45E2-84EC-B51ED168C194}" type="datetimeFigureOut">
              <a:rPr lang="fr-FR" smtClean="0"/>
              <a:t>06/11/2018</a:t>
            </a:fld>
            <a:endParaRPr lang="fr-FR"/>
          </a:p>
        </p:txBody>
      </p:sp>
      <p:sp>
        <p:nvSpPr>
          <p:cNvPr id="5" name="Footer Placeholder 4"/>
          <p:cNvSpPr>
            <a:spLocks noGrp="1"/>
          </p:cNvSpPr>
          <p:nvPr>
            <p:ph type="ftr" sz="quarter" idx="11"/>
          </p:nvPr>
        </p:nvSpPr>
        <p:spPr/>
        <p:txBody>
          <a:bodyPr/>
          <a:lstStyle/>
          <a:p>
            <a:endParaRPr lang="fr-F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6CA2AF4-A90D-45AB-B430-28BD88C9350C}" type="slidenum">
              <a:rPr lang="fr-FR" smtClean="0"/>
              <a:t>‹N°›</a:t>
            </a:fld>
            <a:endParaRPr 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5818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D8FF383F-BDCA-45E2-84EC-B51ED168C194}" type="datetimeFigureOut">
              <a:rPr lang="fr-FR" smtClean="0"/>
              <a:t>06/11/2018</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372012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D8FF383F-BDCA-45E2-84EC-B51ED168C194}" type="datetimeFigureOut">
              <a:rPr lang="fr-FR" smtClean="0"/>
              <a:t>06/11/2018</a:t>
            </a:fld>
            <a:endParaRPr lang="fr-FR"/>
          </a:p>
        </p:txBody>
      </p:sp>
      <p:sp>
        <p:nvSpPr>
          <p:cNvPr id="6" name="Footer Placeholder 5"/>
          <p:cNvSpPr>
            <a:spLocks noGrp="1"/>
          </p:cNvSpPr>
          <p:nvPr>
            <p:ph type="ftr" sz="quarter" idx="11"/>
          </p:nvPr>
        </p:nvSpPr>
        <p:spPr/>
        <p:txBody>
          <a:bodyPr/>
          <a:lstStyle/>
          <a:p>
            <a:endParaRPr lang="fr-F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CA2AF4-A90D-45AB-B430-28BD88C9350C}" type="slidenum">
              <a:rPr lang="fr-FR" smtClean="0"/>
              <a:t>‹N°›</a:t>
            </a:fld>
            <a:endParaRPr 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8865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D8FF383F-BDCA-45E2-84EC-B51ED168C194}" type="datetimeFigureOut">
              <a:rPr lang="fr-FR" smtClean="0"/>
              <a:t>06/11/2018</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2590610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8FF383F-BDCA-45E2-84EC-B51ED168C194}" type="datetimeFigureOut">
              <a:rPr lang="fr-FR" smtClean="0"/>
              <a:t>06/11/2018</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2359933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8FF383F-BDCA-45E2-84EC-B51ED168C194}" type="datetimeFigureOut">
              <a:rPr lang="fr-FR" smtClean="0"/>
              <a:t>06/11/2018</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331132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8FF383F-BDCA-45E2-84EC-B51ED168C194}" type="datetimeFigureOut">
              <a:rPr lang="fr-FR" smtClean="0"/>
              <a:t>06/11/2018</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1749559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8FF383F-BDCA-45E2-84EC-B51ED168C194}" type="datetimeFigureOut">
              <a:rPr lang="fr-FR" smtClean="0"/>
              <a:t>06/11/2018</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2157353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8FF383F-BDCA-45E2-84EC-B51ED168C194}" type="datetimeFigureOut">
              <a:rPr lang="fr-FR" smtClean="0"/>
              <a:t>06/11/2018</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3401904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8FF383F-BDCA-45E2-84EC-B51ED168C194}" type="datetimeFigureOut">
              <a:rPr lang="fr-FR" smtClean="0"/>
              <a:t>06/11/2018</a:t>
            </a:fld>
            <a:endParaRPr lang="fr-FR"/>
          </a:p>
        </p:txBody>
      </p:sp>
      <p:sp>
        <p:nvSpPr>
          <p:cNvPr id="8" name="Footer Placeholder 7"/>
          <p:cNvSpPr>
            <a:spLocks noGrp="1"/>
          </p:cNvSpPr>
          <p:nvPr>
            <p:ph type="ftr" sz="quarter" idx="11"/>
          </p:nvPr>
        </p:nvSpPr>
        <p:spPr/>
        <p:txBody>
          <a:bodyPr/>
          <a:lstStyle/>
          <a:p>
            <a:endParaRPr lang="fr-F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1686997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8FF383F-BDCA-45E2-84EC-B51ED168C194}" type="datetimeFigureOut">
              <a:rPr lang="fr-FR" smtClean="0"/>
              <a:t>06/11/2018</a:t>
            </a:fld>
            <a:endParaRPr lang="fr-FR"/>
          </a:p>
        </p:txBody>
      </p:sp>
      <p:sp>
        <p:nvSpPr>
          <p:cNvPr id="4" name="Footer Placeholder 3"/>
          <p:cNvSpPr>
            <a:spLocks noGrp="1"/>
          </p:cNvSpPr>
          <p:nvPr>
            <p:ph type="ftr" sz="quarter" idx="11"/>
          </p:nvPr>
        </p:nvSpPr>
        <p:spPr/>
        <p:txBody>
          <a:bodyPr/>
          <a:lstStyle/>
          <a:p>
            <a:endParaRPr lang="fr-F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3609667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F383F-BDCA-45E2-84EC-B51ED168C194}" type="datetimeFigureOut">
              <a:rPr lang="fr-FR" smtClean="0"/>
              <a:t>06/11/2018</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3508357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8FF383F-BDCA-45E2-84EC-B51ED168C194}" type="datetimeFigureOut">
              <a:rPr lang="fr-FR" smtClean="0"/>
              <a:t>06/11/2018</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22882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8FF383F-BDCA-45E2-84EC-B51ED168C194}" type="datetimeFigureOut">
              <a:rPr lang="fr-FR" smtClean="0"/>
              <a:t>06/11/2018</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6CA2AF4-A90D-45AB-B430-28BD88C9350C}" type="slidenum">
              <a:rPr lang="fr-FR" smtClean="0"/>
              <a:t>‹N°›</a:t>
            </a:fld>
            <a:endParaRPr lang="fr-FR"/>
          </a:p>
        </p:txBody>
      </p:sp>
    </p:spTree>
    <p:extLst>
      <p:ext uri="{BB962C8B-B14F-4D97-AF65-F5344CB8AC3E}">
        <p14:creationId xmlns:p14="http://schemas.microsoft.com/office/powerpoint/2010/main" val="1146650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8FF383F-BDCA-45E2-84EC-B51ED168C194}" type="datetimeFigureOut">
              <a:rPr lang="fr-FR" smtClean="0"/>
              <a:t>06/11/2018</a:t>
            </a:fld>
            <a:endParaRPr lang="fr-F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6CA2AF4-A90D-45AB-B430-28BD88C9350C}" type="slidenum">
              <a:rPr lang="fr-FR" smtClean="0"/>
              <a:t>‹N°›</a:t>
            </a:fld>
            <a:endParaRPr lang="fr-FR"/>
          </a:p>
        </p:txBody>
      </p:sp>
    </p:spTree>
    <p:extLst>
      <p:ext uri="{BB962C8B-B14F-4D97-AF65-F5344CB8AC3E}">
        <p14:creationId xmlns:p14="http://schemas.microsoft.com/office/powerpoint/2010/main" val="2287700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11760" y="2996952"/>
            <a:ext cx="6046440" cy="1080120"/>
          </a:xfrm>
        </p:spPr>
        <p:txBody>
          <a:bodyPr>
            <a:noAutofit/>
          </a:bodyPr>
          <a:lstStyle/>
          <a:p>
            <a:r>
              <a:rPr lang="fr-FR" sz="6600" b="1" dirty="0">
                <a:effectLst>
                  <a:outerShdw blurRad="38100" dist="38100" dir="2700000" algn="tl">
                    <a:srgbClr val="000000">
                      <a:alpha val="43137"/>
                    </a:srgbClr>
                  </a:outerShdw>
                </a:effectLst>
              </a:rPr>
              <a:t>La littératie</a:t>
            </a:r>
          </a:p>
        </p:txBody>
      </p:sp>
      <p:sp>
        <p:nvSpPr>
          <p:cNvPr id="3" name="Sous-titre 2"/>
          <p:cNvSpPr>
            <a:spLocks noGrp="1"/>
          </p:cNvSpPr>
          <p:nvPr>
            <p:ph type="subTitle" idx="1"/>
          </p:nvPr>
        </p:nvSpPr>
        <p:spPr>
          <a:xfrm>
            <a:off x="5571728" y="5733256"/>
            <a:ext cx="3056384" cy="432048"/>
          </a:xfrm>
        </p:spPr>
        <p:txBody>
          <a:bodyPr/>
          <a:lstStyle/>
          <a:p>
            <a:r>
              <a:rPr lang="fr-FR" dirty="0"/>
              <a:t>Nadine DEJAIGHER CPC</a:t>
            </a:r>
          </a:p>
        </p:txBody>
      </p:sp>
      <p:pic>
        <p:nvPicPr>
          <p:cNvPr id="1026" name="Picture 2" descr="C:\Users\Nadine\AppData\Local\Microsoft\Windows\Temporary Internet Files\Content.IE5\QPGM61U1\lecture[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264083"/>
            <a:ext cx="3048000" cy="24860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Nadine\AppData\Local\Microsoft\Windows\Temporary Internet Files\Content.IE5\0DVLQUE1\books-1316306_960_72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264083"/>
            <a:ext cx="2204864" cy="2204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251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9CE5BE-5727-4D19-A5C7-A692AA7D5A03}"/>
              </a:ext>
            </a:extLst>
          </p:cNvPr>
          <p:cNvSpPr>
            <a:spLocks noGrp="1"/>
          </p:cNvSpPr>
          <p:nvPr>
            <p:ph type="title"/>
          </p:nvPr>
        </p:nvSpPr>
        <p:spPr/>
        <p:txBody>
          <a:bodyPr/>
          <a:lstStyle/>
          <a:p>
            <a:r>
              <a:rPr lang="fr-FR" b="1" dirty="0">
                <a:solidFill>
                  <a:schemeClr val="tx1"/>
                </a:solidFill>
              </a:rPr>
              <a:t>Le cadre de PIRLS</a:t>
            </a:r>
            <a:endParaRPr lang="fr-FR" dirty="0"/>
          </a:p>
        </p:txBody>
      </p:sp>
      <p:graphicFrame>
        <p:nvGraphicFramePr>
          <p:cNvPr id="4" name="Espace réservé du contenu 3">
            <a:extLst>
              <a:ext uri="{FF2B5EF4-FFF2-40B4-BE49-F238E27FC236}">
                <a16:creationId xmlns:a16="http://schemas.microsoft.com/office/drawing/2014/main" id="{011B031D-9430-4C79-9DD9-A46FA3E95FE6}"/>
              </a:ext>
            </a:extLst>
          </p:cNvPr>
          <p:cNvGraphicFramePr>
            <a:graphicFrameLocks noGrp="1"/>
          </p:cNvGraphicFramePr>
          <p:nvPr>
            <p:ph idx="1"/>
            <p:extLst>
              <p:ext uri="{D42A27DB-BD31-4B8C-83A1-F6EECF244321}">
                <p14:modId xmlns:p14="http://schemas.microsoft.com/office/powerpoint/2010/main" val="1332686034"/>
              </p:ext>
            </p:extLst>
          </p:nvPr>
        </p:nvGraphicFramePr>
        <p:xfrm>
          <a:off x="1942415" y="2133600"/>
          <a:ext cx="6591985" cy="3777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2078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71A8A4-ADE7-45BF-8394-5B4E503771FA}"/>
              </a:ext>
            </a:extLst>
          </p:cNvPr>
          <p:cNvSpPr>
            <a:spLocks noGrp="1"/>
          </p:cNvSpPr>
          <p:nvPr>
            <p:ph type="title"/>
          </p:nvPr>
        </p:nvSpPr>
        <p:spPr/>
        <p:txBody>
          <a:bodyPr/>
          <a:lstStyle/>
          <a:p>
            <a:r>
              <a:rPr lang="fr-FR" b="1" dirty="0">
                <a:solidFill>
                  <a:schemeClr val="tx1"/>
                </a:solidFill>
              </a:rPr>
              <a:t>Les supports utilisés par PIRLS</a:t>
            </a:r>
          </a:p>
        </p:txBody>
      </p:sp>
      <p:sp>
        <p:nvSpPr>
          <p:cNvPr id="3" name="Espace réservé du contenu 2">
            <a:extLst>
              <a:ext uri="{FF2B5EF4-FFF2-40B4-BE49-F238E27FC236}">
                <a16:creationId xmlns:a16="http://schemas.microsoft.com/office/drawing/2014/main" id="{98DE5030-45BD-420B-A9B1-A500C8780C7C}"/>
              </a:ext>
            </a:extLst>
          </p:cNvPr>
          <p:cNvSpPr>
            <a:spLocks noGrp="1"/>
          </p:cNvSpPr>
          <p:nvPr>
            <p:ph idx="1"/>
          </p:nvPr>
        </p:nvSpPr>
        <p:spPr/>
        <p:txBody>
          <a:bodyPr>
            <a:normAutofit/>
          </a:bodyPr>
          <a:lstStyle/>
          <a:p>
            <a:r>
              <a:rPr lang="fr-FR" b="1" dirty="0">
                <a:solidFill>
                  <a:schemeClr val="tx1"/>
                </a:solidFill>
              </a:rPr>
              <a:t>POUR LA LECTURE A VISEE LITTERAIRE </a:t>
            </a:r>
          </a:p>
          <a:p>
            <a:pPr marL="0" indent="0">
              <a:buNone/>
            </a:pPr>
            <a:r>
              <a:rPr lang="fr-FR" dirty="0"/>
              <a:t>Des récits complets et illustrés sont proposés aux élèves. </a:t>
            </a:r>
          </a:p>
          <a:p>
            <a:pPr marL="0" indent="0">
              <a:buNone/>
            </a:pPr>
            <a:r>
              <a:rPr lang="fr-FR" dirty="0"/>
              <a:t>5 supports : des récits contemporains et traditionnels de 800 mots (environ 2 pages). </a:t>
            </a:r>
          </a:p>
          <a:p>
            <a:pPr marL="0" indent="0">
              <a:buNone/>
            </a:pPr>
            <a:r>
              <a:rPr lang="fr-FR" dirty="0"/>
              <a:t>Chaque récit contient un ou deux personnages et une intrigue comportant un ou deux évènements principaux. </a:t>
            </a:r>
          </a:p>
          <a:p>
            <a:pPr marL="0" indent="0">
              <a:buNone/>
            </a:pPr>
            <a:r>
              <a:rPr lang="fr-FR" dirty="0"/>
              <a:t>Un éventail de styles : narration à la première personne, humour, dialogue et langage imagé.</a:t>
            </a:r>
          </a:p>
          <a:p>
            <a:endParaRPr lang="fr-FR" dirty="0"/>
          </a:p>
        </p:txBody>
      </p:sp>
    </p:spTree>
    <p:extLst>
      <p:ext uri="{BB962C8B-B14F-4D97-AF65-F5344CB8AC3E}">
        <p14:creationId xmlns:p14="http://schemas.microsoft.com/office/powerpoint/2010/main" val="58519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FE2410-7305-4B09-857D-9F9B095265FA}"/>
              </a:ext>
            </a:extLst>
          </p:cNvPr>
          <p:cNvSpPr>
            <a:spLocks noGrp="1"/>
          </p:cNvSpPr>
          <p:nvPr>
            <p:ph type="title"/>
          </p:nvPr>
        </p:nvSpPr>
        <p:spPr/>
        <p:txBody>
          <a:bodyPr/>
          <a:lstStyle/>
          <a:p>
            <a:r>
              <a:rPr lang="fr-FR" b="1" dirty="0">
                <a:solidFill>
                  <a:schemeClr val="tx1"/>
                </a:solidFill>
              </a:rPr>
              <a:t>Les supports utilisés par PIRLS</a:t>
            </a:r>
          </a:p>
        </p:txBody>
      </p:sp>
      <p:sp>
        <p:nvSpPr>
          <p:cNvPr id="3" name="Espace réservé du contenu 2">
            <a:extLst>
              <a:ext uri="{FF2B5EF4-FFF2-40B4-BE49-F238E27FC236}">
                <a16:creationId xmlns:a16="http://schemas.microsoft.com/office/drawing/2014/main" id="{2A68CF5D-EF26-471B-9C5A-DB7D870CE784}"/>
              </a:ext>
            </a:extLst>
          </p:cNvPr>
          <p:cNvSpPr>
            <a:spLocks noGrp="1"/>
          </p:cNvSpPr>
          <p:nvPr>
            <p:ph idx="1"/>
          </p:nvPr>
        </p:nvSpPr>
        <p:spPr/>
        <p:txBody>
          <a:bodyPr>
            <a:normAutofit/>
          </a:bodyPr>
          <a:lstStyle/>
          <a:p>
            <a:r>
              <a:rPr lang="fr-FR" b="1" dirty="0">
                <a:solidFill>
                  <a:schemeClr val="tx1"/>
                </a:solidFill>
              </a:rPr>
              <a:t>POUR LA LECTURE A VISEE INFORMATIVE </a:t>
            </a:r>
          </a:p>
          <a:p>
            <a:pPr marL="0" indent="0">
              <a:buNone/>
            </a:pPr>
            <a:r>
              <a:rPr lang="fr-FR" dirty="0"/>
              <a:t>Variété de textes continus et discontinus de 600 à 900 mots.</a:t>
            </a:r>
          </a:p>
          <a:p>
            <a:pPr marL="0" indent="0">
              <a:buNone/>
            </a:pPr>
            <a:r>
              <a:rPr lang="fr-FR" dirty="0"/>
              <a:t>Des modes de présentation différents : textes narratifs, diagrammes, cartes, illustrations, photos ou tableaux.</a:t>
            </a:r>
          </a:p>
          <a:p>
            <a:pPr marL="0" indent="0">
              <a:buNone/>
            </a:pPr>
            <a:r>
              <a:rPr lang="fr-FR" dirty="0"/>
              <a:t>Des informations de types scientifique, ethnologique, biographique, historique, pratique et des opinions.</a:t>
            </a:r>
          </a:p>
          <a:p>
            <a:pPr marL="0" indent="0">
              <a:buNone/>
            </a:pPr>
            <a:r>
              <a:rPr lang="fr-FR" dirty="0"/>
              <a:t>Des structures de textes variées : logique, argument, chronologique.</a:t>
            </a:r>
          </a:p>
          <a:p>
            <a:pPr marL="0" indent="0">
              <a:buNone/>
            </a:pPr>
            <a:r>
              <a:rPr lang="fr-FR" dirty="0"/>
              <a:t>Des mises en pages variées : sous-titres, encarts, listes. </a:t>
            </a:r>
          </a:p>
          <a:p>
            <a:endParaRPr lang="fr-FR" dirty="0"/>
          </a:p>
        </p:txBody>
      </p:sp>
    </p:spTree>
    <p:extLst>
      <p:ext uri="{BB962C8B-B14F-4D97-AF65-F5344CB8AC3E}">
        <p14:creationId xmlns:p14="http://schemas.microsoft.com/office/powerpoint/2010/main" val="169112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845FFC-7F46-47F1-AEC2-37686A2106BC}"/>
              </a:ext>
            </a:extLst>
          </p:cNvPr>
          <p:cNvSpPr>
            <a:spLocks noGrp="1"/>
          </p:cNvSpPr>
          <p:nvPr>
            <p:ph type="title"/>
          </p:nvPr>
        </p:nvSpPr>
        <p:spPr>
          <a:xfrm>
            <a:off x="1873150" y="548680"/>
            <a:ext cx="6589199" cy="1280890"/>
          </a:xfrm>
        </p:spPr>
        <p:txBody>
          <a:bodyPr>
            <a:normAutofit/>
          </a:bodyPr>
          <a:lstStyle/>
          <a:p>
            <a:r>
              <a:rPr lang="fr-FR" b="1" dirty="0">
                <a:solidFill>
                  <a:schemeClr val="tx1"/>
                </a:solidFill>
              </a:rPr>
              <a:t>Les élèves… Face à des textes d’envergure !</a:t>
            </a:r>
          </a:p>
        </p:txBody>
      </p:sp>
      <p:sp>
        <p:nvSpPr>
          <p:cNvPr id="3" name="Espace réservé du contenu 2">
            <a:extLst>
              <a:ext uri="{FF2B5EF4-FFF2-40B4-BE49-F238E27FC236}">
                <a16:creationId xmlns:a16="http://schemas.microsoft.com/office/drawing/2014/main" id="{C5B5D1CC-6A64-4ED6-8956-02E4C5E6EBF7}"/>
              </a:ext>
            </a:extLst>
          </p:cNvPr>
          <p:cNvSpPr>
            <a:spLocks noGrp="1"/>
          </p:cNvSpPr>
          <p:nvPr>
            <p:ph idx="1"/>
          </p:nvPr>
        </p:nvSpPr>
        <p:spPr/>
        <p:txBody>
          <a:bodyPr>
            <a:normAutofit/>
          </a:bodyPr>
          <a:lstStyle/>
          <a:p>
            <a:r>
              <a:rPr lang="fr-FR" dirty="0"/>
              <a:t>Longueur des textes : environ 850 mots </a:t>
            </a:r>
          </a:p>
          <a:p>
            <a:r>
              <a:rPr lang="fr-FR" dirty="0"/>
              <a:t>10 textes.</a:t>
            </a:r>
          </a:p>
          <a:p>
            <a:r>
              <a:rPr lang="fr-FR" dirty="0"/>
              <a:t>Chaque élève reçoit 2 textes sur 3 ou 4 pages contenant des illustrations ou des documents.</a:t>
            </a:r>
          </a:p>
          <a:p>
            <a:r>
              <a:rPr lang="fr-FR" dirty="0"/>
              <a:t>Pour chaque texte : entre 13 et 16 questions. </a:t>
            </a:r>
          </a:p>
          <a:p>
            <a:r>
              <a:rPr lang="fr-FR" dirty="0"/>
              <a:t>2 fois 40 minutes pour compléter leur carnet. </a:t>
            </a:r>
          </a:p>
          <a:p>
            <a:r>
              <a:rPr lang="fr-FR" dirty="0"/>
              <a:t>LA MAITRISE DES PROCESSUS DE COMPREHENSION, LA FLUIDITE DE LA LECTURE ont conditionné la réussite à l’épreuve. </a:t>
            </a:r>
          </a:p>
          <a:p>
            <a:endParaRPr lang="fr-FR" dirty="0"/>
          </a:p>
        </p:txBody>
      </p:sp>
    </p:spTree>
    <p:extLst>
      <p:ext uri="{BB962C8B-B14F-4D97-AF65-F5344CB8AC3E}">
        <p14:creationId xmlns:p14="http://schemas.microsoft.com/office/powerpoint/2010/main" val="183751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C995FE-1A64-4616-96CA-B557CABB7DA6}"/>
              </a:ext>
            </a:extLst>
          </p:cNvPr>
          <p:cNvSpPr>
            <a:spLocks noGrp="1"/>
          </p:cNvSpPr>
          <p:nvPr>
            <p:ph type="title"/>
          </p:nvPr>
        </p:nvSpPr>
        <p:spPr/>
        <p:txBody>
          <a:bodyPr/>
          <a:lstStyle/>
          <a:p>
            <a:r>
              <a:rPr lang="fr-FR" b="1" dirty="0">
                <a:solidFill>
                  <a:schemeClr val="tx1"/>
                </a:solidFill>
              </a:rPr>
              <a:t>Les résultats</a:t>
            </a:r>
            <a:endParaRPr lang="fr-FR" dirty="0"/>
          </a:p>
        </p:txBody>
      </p:sp>
      <p:sp>
        <p:nvSpPr>
          <p:cNvPr id="3" name="Espace réservé du contenu 2">
            <a:extLst>
              <a:ext uri="{FF2B5EF4-FFF2-40B4-BE49-F238E27FC236}">
                <a16:creationId xmlns:a16="http://schemas.microsoft.com/office/drawing/2014/main" id="{6334C55F-A4C6-4100-8D4B-9616DC29E4BE}"/>
              </a:ext>
            </a:extLst>
          </p:cNvPr>
          <p:cNvSpPr>
            <a:spLocks noGrp="1"/>
          </p:cNvSpPr>
          <p:nvPr>
            <p:ph idx="1"/>
          </p:nvPr>
        </p:nvSpPr>
        <p:spPr/>
        <p:txBody>
          <a:bodyPr>
            <a:normAutofit/>
          </a:bodyPr>
          <a:lstStyle/>
          <a:p>
            <a:r>
              <a:rPr lang="fr-FR" dirty="0"/>
              <a:t>Performances en compréhension de l’écrit en fin de CM1 pour la France.</a:t>
            </a:r>
          </a:p>
          <a:p>
            <a:r>
              <a:rPr lang="fr-FR" dirty="0"/>
              <a:t>La France (511 points) se situe au-delà de la moyenne internationale (500 points) mais en deçà de la moyenne européenne (540 points) et de celle de l’OCDE (541)</a:t>
            </a:r>
          </a:p>
          <a:p>
            <a:r>
              <a:rPr lang="fr-FR" dirty="0"/>
              <a:t>La performance française baisse depuis 2011 (14 points sur une période de 15 ans)</a:t>
            </a:r>
          </a:p>
          <a:p>
            <a:r>
              <a:rPr lang="fr-FR" dirty="0"/>
              <a:t>La performance sur les textes informatifs (- 22 points) baisse davantage que celle sur les textes narratifs (- 6 points)</a:t>
            </a:r>
          </a:p>
          <a:p>
            <a:endParaRPr lang="fr-FR" dirty="0"/>
          </a:p>
          <a:p>
            <a:endParaRPr lang="fr-FR" dirty="0"/>
          </a:p>
        </p:txBody>
      </p:sp>
    </p:spTree>
    <p:extLst>
      <p:ext uri="{BB962C8B-B14F-4D97-AF65-F5344CB8AC3E}">
        <p14:creationId xmlns:p14="http://schemas.microsoft.com/office/powerpoint/2010/main" val="30124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589199" cy="860674"/>
          </a:xfrm>
        </p:spPr>
        <p:txBody>
          <a:bodyPr/>
          <a:lstStyle/>
          <a:p>
            <a:r>
              <a:rPr lang="fr-FR" b="1" dirty="0">
                <a:solidFill>
                  <a:schemeClr val="tx1"/>
                </a:solidFill>
              </a:rPr>
              <a:t>Les résultats</a:t>
            </a:r>
          </a:p>
        </p:txBody>
      </p:sp>
      <p:sp>
        <p:nvSpPr>
          <p:cNvPr id="3" name="Espace réservé du contenu 2"/>
          <p:cNvSpPr>
            <a:spLocks noGrp="1"/>
          </p:cNvSpPr>
          <p:nvPr>
            <p:ph idx="1"/>
          </p:nvPr>
        </p:nvSpPr>
        <p:spPr>
          <a:xfrm>
            <a:off x="1259632" y="1949823"/>
            <a:ext cx="7485225" cy="4545319"/>
          </a:xfrm>
        </p:spPr>
        <p:txBody>
          <a:bodyPr>
            <a:normAutofit/>
          </a:bodyPr>
          <a:lstStyle/>
          <a:p>
            <a:pPr algn="just"/>
            <a:r>
              <a:rPr lang="fr-FR" dirty="0"/>
              <a:t>Une très </a:t>
            </a:r>
            <a:r>
              <a:rPr lang="fr-FR" b="1" dirty="0"/>
              <a:t>faible proportion </a:t>
            </a:r>
            <a:r>
              <a:rPr lang="fr-FR" dirty="0"/>
              <a:t>de bons lecteurs.</a:t>
            </a:r>
          </a:p>
          <a:p>
            <a:pPr algn="just"/>
            <a:r>
              <a:rPr lang="fr-FR" dirty="0"/>
              <a:t>Nos élèves tendent à maîtriser insuffisamment les processus de compréhension les plus complexes, c’est à dire ceux qui sollicitent </a:t>
            </a:r>
            <a:r>
              <a:rPr lang="fr-FR" b="1" dirty="0">
                <a:solidFill>
                  <a:schemeClr val="tx1"/>
                </a:solidFill>
              </a:rPr>
              <a:t>l’élaboration de sens </a:t>
            </a:r>
            <a:r>
              <a:rPr lang="fr-FR" dirty="0"/>
              <a:t>par le lecteur. </a:t>
            </a:r>
          </a:p>
          <a:p>
            <a:pPr algn="just"/>
            <a:r>
              <a:rPr lang="fr-FR" b="1" dirty="0"/>
              <a:t>La LECTURE A VISEE INFORMATIVE </a:t>
            </a:r>
            <a:r>
              <a:rPr lang="fr-FR" dirty="0"/>
              <a:t>pose davantage problème aux élèves que la lecture à visée littéraire. </a:t>
            </a:r>
          </a:p>
        </p:txBody>
      </p:sp>
    </p:spTree>
    <p:extLst>
      <p:ext uri="{BB962C8B-B14F-4D97-AF65-F5344CB8AC3E}">
        <p14:creationId xmlns:p14="http://schemas.microsoft.com/office/powerpoint/2010/main" val="314253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670768-5178-4394-B0C5-4B463BBF251A}"/>
              </a:ext>
            </a:extLst>
          </p:cNvPr>
          <p:cNvSpPr>
            <a:spLocks noGrp="1"/>
          </p:cNvSpPr>
          <p:nvPr>
            <p:ph type="title"/>
          </p:nvPr>
        </p:nvSpPr>
        <p:spPr>
          <a:xfrm>
            <a:off x="1945201" y="624110"/>
            <a:ext cx="6589199" cy="788666"/>
          </a:xfrm>
        </p:spPr>
        <p:txBody>
          <a:bodyPr/>
          <a:lstStyle/>
          <a:p>
            <a:r>
              <a:rPr lang="fr-FR" b="1" dirty="0">
                <a:solidFill>
                  <a:schemeClr val="tx1"/>
                </a:solidFill>
              </a:rPr>
              <a:t>Les résultats </a:t>
            </a:r>
            <a:endParaRPr lang="fr-FR" dirty="0"/>
          </a:p>
        </p:txBody>
      </p:sp>
      <p:pic>
        <p:nvPicPr>
          <p:cNvPr id="4" name="Espace réservé du contenu 3">
            <a:extLst>
              <a:ext uri="{FF2B5EF4-FFF2-40B4-BE49-F238E27FC236}">
                <a16:creationId xmlns:a16="http://schemas.microsoft.com/office/drawing/2014/main" id="{C376BDFA-8C7D-49D8-8446-7891C59F140A}"/>
              </a:ext>
            </a:extLst>
          </p:cNvPr>
          <p:cNvPicPr>
            <a:picLocks noGrp="1" noChangeAspect="1"/>
          </p:cNvPicPr>
          <p:nvPr>
            <p:ph idx="1"/>
          </p:nvPr>
        </p:nvPicPr>
        <p:blipFill>
          <a:blip r:embed="rId2"/>
          <a:stretch>
            <a:fillRect/>
          </a:stretch>
        </p:blipFill>
        <p:spPr>
          <a:xfrm>
            <a:off x="494294" y="1556793"/>
            <a:ext cx="8039062" cy="4680520"/>
          </a:xfrm>
          <a:prstGeom prst="rect">
            <a:avLst/>
          </a:prstGeom>
        </p:spPr>
      </p:pic>
      <p:pic>
        <p:nvPicPr>
          <p:cNvPr id="5" name="Image 4" descr="Capture d’écran 2018-01-11 à 18.00.48.png">
            <a:extLst>
              <a:ext uri="{FF2B5EF4-FFF2-40B4-BE49-F238E27FC236}">
                <a16:creationId xmlns:a16="http://schemas.microsoft.com/office/drawing/2014/main" id="{3EC388F8-FDDD-48D2-9F27-72DC5773C5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9900"/>
            <a:ext cx="9144000" cy="5904146"/>
          </a:xfrm>
          <a:prstGeom prst="rect">
            <a:avLst/>
          </a:prstGeom>
        </p:spPr>
      </p:pic>
    </p:spTree>
    <p:extLst>
      <p:ext uri="{BB962C8B-B14F-4D97-AF65-F5344CB8AC3E}">
        <p14:creationId xmlns:p14="http://schemas.microsoft.com/office/powerpoint/2010/main" val="1109738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295832"/>
            <a:ext cx="7413217" cy="1153139"/>
          </a:xfrm>
        </p:spPr>
        <p:txBody>
          <a:bodyPr>
            <a:normAutofit/>
          </a:bodyPr>
          <a:lstStyle/>
          <a:p>
            <a:r>
              <a:rPr lang="fr-FR" b="1" dirty="0">
                <a:solidFill>
                  <a:schemeClr val="tx1"/>
                </a:solidFill>
              </a:rPr>
              <a:t>Analyse d’un texte littéraire</a:t>
            </a:r>
          </a:p>
        </p:txBody>
      </p:sp>
      <p:sp>
        <p:nvSpPr>
          <p:cNvPr id="3" name="Espace réservé du contenu 2"/>
          <p:cNvSpPr>
            <a:spLocks noGrp="1"/>
          </p:cNvSpPr>
          <p:nvPr>
            <p:ph idx="1"/>
          </p:nvPr>
        </p:nvSpPr>
        <p:spPr>
          <a:xfrm>
            <a:off x="1475874" y="2133600"/>
            <a:ext cx="7268983" cy="4319736"/>
          </a:xfrm>
        </p:spPr>
        <p:txBody>
          <a:bodyPr>
            <a:noAutofit/>
          </a:bodyPr>
          <a:lstStyle/>
          <a:p>
            <a:pPr marL="0" indent="0" algn="just">
              <a:buNone/>
            </a:pPr>
            <a:r>
              <a:rPr lang="fr-FR" sz="2400" dirty="0"/>
              <a:t>Analyse qui repose sur un échantillon de 300 réponses rédigées par les élèves</a:t>
            </a:r>
          </a:p>
          <a:p>
            <a:pPr lvl="1" algn="just"/>
            <a:r>
              <a:rPr lang="fr-FR" sz="2400" dirty="0"/>
              <a:t> sur le texte « La tarte anti-Ennemi »</a:t>
            </a:r>
          </a:p>
          <a:p>
            <a:pPr marL="457200" lvl="1" indent="0" algn="just">
              <a:buNone/>
            </a:pPr>
            <a:endParaRPr lang="fr-FR" sz="2400" dirty="0"/>
          </a:p>
          <a:p>
            <a:pPr marL="0" lvl="1" indent="0" algn="just">
              <a:buNone/>
            </a:pPr>
            <a:r>
              <a:rPr lang="fr-FR" sz="2400" dirty="0"/>
              <a:t>L’analyse cible des questions faisant intervenir les trois processus de compréhension les moins bien maîtrisés par nos élèves : INFERER, INTERPRETER, APPRECIER. </a:t>
            </a:r>
          </a:p>
        </p:txBody>
      </p:sp>
    </p:spTree>
    <p:extLst>
      <p:ext uri="{BB962C8B-B14F-4D97-AF65-F5344CB8AC3E}">
        <p14:creationId xmlns:p14="http://schemas.microsoft.com/office/powerpoint/2010/main" val="1030507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DDF027-2C20-4220-ABC4-1CF4D4642390}"/>
              </a:ext>
            </a:extLst>
          </p:cNvPr>
          <p:cNvSpPr>
            <a:spLocks noGrp="1"/>
          </p:cNvSpPr>
          <p:nvPr>
            <p:ph type="title"/>
          </p:nvPr>
        </p:nvSpPr>
        <p:spPr/>
        <p:txBody>
          <a:bodyPr/>
          <a:lstStyle/>
          <a:p>
            <a:r>
              <a:rPr lang="fr-FR" dirty="0"/>
              <a:t>INTERPRETER</a:t>
            </a:r>
          </a:p>
        </p:txBody>
      </p:sp>
      <p:sp>
        <p:nvSpPr>
          <p:cNvPr id="3" name="Espace réservé du contenu 2">
            <a:extLst>
              <a:ext uri="{FF2B5EF4-FFF2-40B4-BE49-F238E27FC236}">
                <a16:creationId xmlns:a16="http://schemas.microsoft.com/office/drawing/2014/main" id="{93874A0F-D6BA-483E-A312-4B0AB83C2DD4}"/>
              </a:ext>
            </a:extLst>
          </p:cNvPr>
          <p:cNvSpPr>
            <a:spLocks noGrp="1"/>
          </p:cNvSpPr>
          <p:nvPr>
            <p:ph idx="1"/>
          </p:nvPr>
        </p:nvSpPr>
        <p:spPr>
          <a:xfrm>
            <a:off x="1942415" y="1700808"/>
            <a:ext cx="6591985" cy="4210414"/>
          </a:xfrm>
        </p:spPr>
        <p:txBody>
          <a:bodyPr>
            <a:normAutofit/>
          </a:bodyPr>
          <a:lstStyle/>
          <a:p>
            <a:pPr marL="0" indent="0">
              <a:buNone/>
            </a:pPr>
            <a:r>
              <a:rPr lang="fr-FR" b="1" dirty="0"/>
              <a:t>Q14|Sers toi de ce que tu as lu pour expliquer pourquoi, en réalité, le papa de Tom a fait la tarte Anti-ennemi. </a:t>
            </a:r>
          </a:p>
          <a:p>
            <a:r>
              <a:rPr lang="fr-FR" dirty="0"/>
              <a:t> Réponse acceptable : 46 % </a:t>
            </a:r>
          </a:p>
          <a:p>
            <a:r>
              <a:rPr lang="fr-FR" dirty="0"/>
              <a:t>La réponse témoigne de la compréhension du fait que le plan du père de Tom était que Tom et Jérémy deviennent amis. </a:t>
            </a:r>
          </a:p>
          <a:p>
            <a:r>
              <a:rPr lang="fr-FR" dirty="0"/>
              <a:t> Taux d’omission : 15 %</a:t>
            </a:r>
          </a:p>
          <a:p>
            <a:pPr marL="0" indent="0">
              <a:buNone/>
            </a:pPr>
            <a:endParaRPr lang="fr-FR" dirty="0"/>
          </a:p>
        </p:txBody>
      </p:sp>
    </p:spTree>
    <p:extLst>
      <p:ext uri="{BB962C8B-B14F-4D97-AF65-F5344CB8AC3E}">
        <p14:creationId xmlns:p14="http://schemas.microsoft.com/office/powerpoint/2010/main" val="78786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6421DF-A2A3-47EC-BE2A-9DBFC8725EBE}"/>
              </a:ext>
            </a:extLst>
          </p:cNvPr>
          <p:cNvSpPr>
            <a:spLocks noGrp="1"/>
          </p:cNvSpPr>
          <p:nvPr>
            <p:ph type="title"/>
          </p:nvPr>
        </p:nvSpPr>
        <p:spPr>
          <a:xfrm>
            <a:off x="1945201" y="624110"/>
            <a:ext cx="6589199" cy="572642"/>
          </a:xfrm>
        </p:spPr>
        <p:txBody>
          <a:bodyPr>
            <a:normAutofit fontScale="90000"/>
          </a:bodyPr>
          <a:lstStyle/>
          <a:p>
            <a:r>
              <a:rPr lang="fr-FR" dirty="0"/>
              <a:t>Les réponses</a:t>
            </a:r>
          </a:p>
        </p:txBody>
      </p:sp>
      <p:pic>
        <p:nvPicPr>
          <p:cNvPr id="10" name="Espace réservé du contenu 9">
            <a:extLst>
              <a:ext uri="{FF2B5EF4-FFF2-40B4-BE49-F238E27FC236}">
                <a16:creationId xmlns:a16="http://schemas.microsoft.com/office/drawing/2014/main" id="{BDE163EA-303F-4FCD-BB92-7135A000395B}"/>
              </a:ext>
            </a:extLst>
          </p:cNvPr>
          <p:cNvPicPr>
            <a:picLocks noGrp="1" noChangeAspect="1"/>
          </p:cNvPicPr>
          <p:nvPr>
            <p:ph idx="1"/>
          </p:nvPr>
        </p:nvPicPr>
        <p:blipFill>
          <a:blip r:embed="rId2"/>
          <a:stretch>
            <a:fillRect/>
          </a:stretch>
        </p:blipFill>
        <p:spPr>
          <a:xfrm>
            <a:off x="1043608" y="1628800"/>
            <a:ext cx="7843807" cy="2595235"/>
          </a:xfrm>
          <a:prstGeom prst="rect">
            <a:avLst/>
          </a:prstGeom>
        </p:spPr>
      </p:pic>
    </p:spTree>
    <p:extLst>
      <p:ext uri="{BB962C8B-B14F-4D97-AF65-F5344CB8AC3E}">
        <p14:creationId xmlns:p14="http://schemas.microsoft.com/office/powerpoint/2010/main" val="1782848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 mot littératie</a:t>
            </a:r>
          </a:p>
        </p:txBody>
      </p:sp>
      <p:sp>
        <p:nvSpPr>
          <p:cNvPr id="3" name="Espace réservé du contenu 2"/>
          <p:cNvSpPr>
            <a:spLocks noGrp="1"/>
          </p:cNvSpPr>
          <p:nvPr>
            <p:ph idx="1"/>
          </p:nvPr>
        </p:nvSpPr>
        <p:spPr/>
        <p:txBody>
          <a:bodyPr>
            <a:normAutofit/>
          </a:bodyPr>
          <a:lstStyle/>
          <a:p>
            <a:pPr algn="just"/>
            <a:r>
              <a:rPr lang="fr-FR" dirty="0"/>
              <a:t>Ce mot est lié en France, à la prévention de l’illettrisme. </a:t>
            </a:r>
          </a:p>
          <a:p>
            <a:pPr algn="just"/>
            <a:r>
              <a:rPr lang="fr-FR" dirty="0"/>
              <a:t>L’écrit n’est plus inscrit dans une discipline mais est abordé de façon transversale.</a:t>
            </a:r>
          </a:p>
          <a:p>
            <a:pPr algn="just"/>
            <a:r>
              <a:rPr lang="fr-FR" dirty="0"/>
              <a:t>Doter les élèves d’outils de travail et de pensée, cela va bien au-delà de la maîtrise de la langue. </a:t>
            </a:r>
          </a:p>
          <a:p>
            <a:pPr algn="just"/>
            <a:r>
              <a:rPr lang="fr-FR" dirty="0"/>
              <a:t>Nos élèves doivent être capables de lire, de comprendre et d’exploiter des documents très hétérogènes.</a:t>
            </a:r>
          </a:p>
        </p:txBody>
      </p:sp>
    </p:spTree>
    <p:extLst>
      <p:ext uri="{BB962C8B-B14F-4D97-AF65-F5344CB8AC3E}">
        <p14:creationId xmlns:p14="http://schemas.microsoft.com/office/powerpoint/2010/main" val="33826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F06C83-47F2-4139-9AEC-2F30F7E2163C}"/>
              </a:ext>
            </a:extLst>
          </p:cNvPr>
          <p:cNvSpPr>
            <a:spLocks noGrp="1"/>
          </p:cNvSpPr>
          <p:nvPr>
            <p:ph type="title"/>
          </p:nvPr>
        </p:nvSpPr>
        <p:spPr/>
        <p:txBody>
          <a:bodyPr/>
          <a:lstStyle/>
          <a:p>
            <a:r>
              <a:rPr lang="fr-FR" dirty="0"/>
              <a:t>INTERPRETER</a:t>
            </a:r>
          </a:p>
        </p:txBody>
      </p:sp>
      <p:sp>
        <p:nvSpPr>
          <p:cNvPr id="3" name="Espace réservé du contenu 2">
            <a:extLst>
              <a:ext uri="{FF2B5EF4-FFF2-40B4-BE49-F238E27FC236}">
                <a16:creationId xmlns:a16="http://schemas.microsoft.com/office/drawing/2014/main" id="{65CB88DC-3D17-4943-97EA-6A5EF561998E}"/>
              </a:ext>
            </a:extLst>
          </p:cNvPr>
          <p:cNvSpPr>
            <a:spLocks noGrp="1"/>
          </p:cNvSpPr>
          <p:nvPr>
            <p:ph idx="1"/>
          </p:nvPr>
        </p:nvSpPr>
        <p:spPr>
          <a:xfrm>
            <a:off x="1619673" y="1412776"/>
            <a:ext cx="6914728" cy="4498446"/>
          </a:xfrm>
        </p:spPr>
        <p:txBody>
          <a:bodyPr>
            <a:normAutofit fontScale="92500" lnSpcReduction="10000"/>
          </a:bodyPr>
          <a:lstStyle/>
          <a:p>
            <a:pPr marL="0" indent="0" algn="just">
              <a:buNone/>
            </a:pPr>
            <a:r>
              <a:rPr lang="fr-FR" b="1" dirty="0"/>
              <a:t>Q15|Quel genre de personne est le papa de tom? Donne un exemple de ce qu’il a fait dans l’histoire qui le montre. </a:t>
            </a:r>
            <a:r>
              <a:rPr lang="fr-FR" dirty="0"/>
              <a:t>Compréhension complète : 15 % </a:t>
            </a:r>
          </a:p>
          <a:p>
            <a:pPr algn="just"/>
            <a:r>
              <a:rPr lang="fr-FR" dirty="0"/>
              <a:t>La réponse présente un trait de caractère plausible du père de Tom qui soit essentiel par rapport à son rôle dans l’histoire(par exemple, serviable, attentionné, malin, gentil, intelligent, rusé, secret). De plus, la réponse mentionne une des choses qu’a faites le père de Tom qui illustre ce trait de caractère. </a:t>
            </a:r>
          </a:p>
          <a:p>
            <a:pPr algn="just"/>
            <a:r>
              <a:rPr lang="fr-FR" dirty="0"/>
              <a:t> Compréhension partielle : 9 %</a:t>
            </a:r>
          </a:p>
          <a:p>
            <a:pPr algn="just"/>
            <a:r>
              <a:rPr lang="fr-FR" dirty="0"/>
              <a:t> La réponse présente un trait de caractère plausible du père de Tom qui soit essentiel par rapport à son rôle dans l’histoire (par exemple, serviable, attentionné, malin, gentil, intelligent, rusé, secret). Le trait de caractère peut être donné par le bais d’une longue description plutôt que par un seul mot.   </a:t>
            </a:r>
          </a:p>
          <a:p>
            <a:pPr algn="just"/>
            <a:r>
              <a:rPr lang="fr-FR" dirty="0"/>
              <a:t> Taux d’omission : 19 %</a:t>
            </a:r>
          </a:p>
          <a:p>
            <a:endParaRPr lang="fr-FR" dirty="0"/>
          </a:p>
        </p:txBody>
      </p:sp>
    </p:spTree>
    <p:extLst>
      <p:ext uri="{BB962C8B-B14F-4D97-AF65-F5344CB8AC3E}">
        <p14:creationId xmlns:p14="http://schemas.microsoft.com/office/powerpoint/2010/main" val="98361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937E7281-C9D2-49F9-8CAC-C3CEA021111A}"/>
              </a:ext>
            </a:extLst>
          </p:cNvPr>
          <p:cNvPicPr>
            <a:picLocks noChangeAspect="1"/>
          </p:cNvPicPr>
          <p:nvPr/>
        </p:nvPicPr>
        <p:blipFill>
          <a:blip r:embed="rId2"/>
          <a:stretch>
            <a:fillRect/>
          </a:stretch>
        </p:blipFill>
        <p:spPr>
          <a:xfrm>
            <a:off x="1050389" y="476672"/>
            <a:ext cx="7554059" cy="6332914"/>
          </a:xfrm>
          <a:prstGeom prst="rect">
            <a:avLst/>
          </a:prstGeom>
        </p:spPr>
      </p:pic>
    </p:spTree>
    <p:extLst>
      <p:ext uri="{BB962C8B-B14F-4D97-AF65-F5344CB8AC3E}">
        <p14:creationId xmlns:p14="http://schemas.microsoft.com/office/powerpoint/2010/main" val="3515032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96FF"/>
                </a:solidFill>
              </a:rPr>
              <a:t>LA STRATEGIE : APPRECIER </a:t>
            </a:r>
          </a:p>
        </p:txBody>
      </p:sp>
      <p:pic>
        <p:nvPicPr>
          <p:cNvPr id="4" name="Espace réservé du contenu 3" descr="Capture d’écran 2018-01-07 à 21.59.22.png"/>
          <p:cNvPicPr>
            <a:picLocks noGrp="1" noChangeAspect="1"/>
          </p:cNvPicPr>
          <p:nvPr>
            <p:ph idx="1"/>
          </p:nvPr>
        </p:nvPicPr>
        <p:blipFill>
          <a:blip r:embed="rId2" cstate="email">
            <a:extLst>
              <a:ext uri="{28A0092B-C50C-407E-A947-70E740481C1C}">
                <a14:useLocalDpi xmlns:a14="http://schemas.microsoft.com/office/drawing/2010/main" val="0"/>
              </a:ext>
            </a:extLst>
          </a:blip>
          <a:srcRect l="-57878" r="-57878"/>
          <a:stretch>
            <a:fillRect/>
          </a:stretch>
        </p:blipFill>
        <p:spPr>
          <a:xfrm>
            <a:off x="307747" y="1768395"/>
            <a:ext cx="8533139" cy="4509033"/>
          </a:xfrm>
        </p:spPr>
      </p:pic>
    </p:spTree>
    <p:extLst>
      <p:ext uri="{BB962C8B-B14F-4D97-AF65-F5344CB8AC3E}">
        <p14:creationId xmlns:p14="http://schemas.microsoft.com/office/powerpoint/2010/main" val="2002523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Définition</a:t>
            </a:r>
          </a:p>
        </p:txBody>
      </p:sp>
      <p:sp>
        <p:nvSpPr>
          <p:cNvPr id="3" name="Espace réservé du contenu 2"/>
          <p:cNvSpPr>
            <a:spLocks noGrp="1"/>
          </p:cNvSpPr>
          <p:nvPr>
            <p:ph idx="1"/>
          </p:nvPr>
        </p:nvSpPr>
        <p:spPr/>
        <p:txBody>
          <a:bodyPr>
            <a:normAutofit/>
          </a:bodyPr>
          <a:lstStyle/>
          <a:p>
            <a:r>
              <a:rPr lang="fr-FR" dirty="0"/>
              <a:t>Lire et écrire dans toutes les disciplines </a:t>
            </a:r>
          </a:p>
          <a:p>
            <a:pPr lvl="1">
              <a:buFont typeface="Arial" panose="020B0604020202020204" pitchFamily="34" charset="0"/>
              <a:buChar char="•"/>
            </a:pPr>
            <a:r>
              <a:rPr lang="fr-FR" dirty="0"/>
              <a:t>Tous les documents</a:t>
            </a:r>
          </a:p>
          <a:p>
            <a:pPr lvl="1">
              <a:buFont typeface="Arial" panose="020B0604020202020204" pitchFamily="34" charset="0"/>
              <a:buChar char="•"/>
            </a:pPr>
            <a:r>
              <a:rPr lang="fr-FR" dirty="0"/>
              <a:t> Tous les écrits,</a:t>
            </a:r>
          </a:p>
          <a:p>
            <a:pPr lvl="1">
              <a:buFont typeface="Arial" panose="020B0604020202020204" pitchFamily="34" charset="0"/>
              <a:buChar char="•"/>
            </a:pPr>
            <a:r>
              <a:rPr lang="fr-FR" dirty="0"/>
              <a:t> Tous les types de textes dont des textes longs</a:t>
            </a:r>
          </a:p>
          <a:p>
            <a:r>
              <a:rPr lang="fr-FR" dirty="0"/>
              <a:t>Produire des écrits en quantité plus importante</a:t>
            </a:r>
          </a:p>
          <a:p>
            <a:r>
              <a:rPr lang="fr-FR" dirty="0"/>
              <a:t>Lire sur les écrans</a:t>
            </a:r>
          </a:p>
          <a:p>
            <a:r>
              <a:rPr lang="fr-FR" dirty="0"/>
              <a:t>Écouter les autres</a:t>
            </a:r>
          </a:p>
          <a:p>
            <a:r>
              <a:rPr lang="fr-FR" dirty="0"/>
              <a:t>Maîtriser les codes, les règles</a:t>
            </a:r>
          </a:p>
          <a:p>
            <a:endParaRPr lang="fr-FR" dirty="0"/>
          </a:p>
        </p:txBody>
      </p:sp>
    </p:spTree>
    <p:extLst>
      <p:ext uri="{BB962C8B-B14F-4D97-AF65-F5344CB8AC3E}">
        <p14:creationId xmlns:p14="http://schemas.microsoft.com/office/powerpoint/2010/main" val="393540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1285" y="548680"/>
            <a:ext cx="6589199" cy="1280890"/>
          </a:xfrm>
        </p:spPr>
        <p:txBody>
          <a:bodyPr/>
          <a:lstStyle/>
          <a:p>
            <a:r>
              <a:rPr lang="fr-FR" b="1" dirty="0"/>
              <a:t>Définition</a:t>
            </a:r>
          </a:p>
        </p:txBody>
      </p:sp>
      <p:sp>
        <p:nvSpPr>
          <p:cNvPr id="3" name="Espace réservé du contenu 2"/>
          <p:cNvSpPr>
            <a:spLocks noGrp="1"/>
          </p:cNvSpPr>
          <p:nvPr>
            <p:ph idx="1"/>
          </p:nvPr>
        </p:nvSpPr>
        <p:spPr/>
        <p:txBody>
          <a:bodyPr>
            <a:normAutofit/>
          </a:bodyPr>
          <a:lstStyle/>
          <a:p>
            <a:r>
              <a:rPr lang="fr-FR" dirty="0"/>
              <a:t>Travailler des compétences de haut niveau</a:t>
            </a:r>
          </a:p>
          <a:p>
            <a:r>
              <a:rPr lang="fr-FR" dirty="0"/>
              <a:t>Accéder à des savoirs nécessaires tout au long de la vie</a:t>
            </a:r>
          </a:p>
          <a:p>
            <a:r>
              <a:rPr lang="fr-FR" dirty="0"/>
              <a:t>Travailler la compréhension, la lecture dans toutes les disciplines</a:t>
            </a:r>
          </a:p>
          <a:p>
            <a:r>
              <a:rPr lang="fr-FR" dirty="0"/>
              <a:t>Écrire pour penser</a:t>
            </a:r>
          </a:p>
          <a:p>
            <a:r>
              <a:rPr lang="fr-FR" dirty="0"/>
              <a:t>Préparer les élèves à se mouvoir dans un monde diversifié, dans un monde qui bouge beaucoup</a:t>
            </a:r>
          </a:p>
          <a:p>
            <a:r>
              <a:rPr lang="fr-FR" dirty="0"/>
              <a:t>Acquérir des outils d’insertion professionnelle et sociale</a:t>
            </a:r>
          </a:p>
          <a:p>
            <a:endParaRPr lang="fr-FR" dirty="0"/>
          </a:p>
          <a:p>
            <a:endParaRPr lang="fr-FR" dirty="0"/>
          </a:p>
        </p:txBody>
      </p:sp>
    </p:spTree>
    <p:extLst>
      <p:ext uri="{BB962C8B-B14F-4D97-AF65-F5344CB8AC3E}">
        <p14:creationId xmlns:p14="http://schemas.microsoft.com/office/powerpoint/2010/main" val="46308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0" indent="0"/>
            <a:r>
              <a:rPr lang="fr-FR" sz="2800" b="1" dirty="0">
                <a:solidFill>
                  <a:schemeClr val="tx1">
                    <a:lumMod val="75000"/>
                    <a:lumOff val="25000"/>
                  </a:schemeClr>
                </a:solidFill>
              </a:rPr>
              <a:t>4 processus de compréhension distinct sont évalués :</a:t>
            </a:r>
            <a:br>
              <a:rPr lang="fr-FR" sz="2800" b="1" dirty="0">
                <a:solidFill>
                  <a:schemeClr val="tx1">
                    <a:lumMod val="75000"/>
                    <a:lumOff val="25000"/>
                  </a:schemeClr>
                </a:solidFill>
              </a:rPr>
            </a:br>
            <a:endParaRPr lang="fr-FR" sz="2800" dirty="0"/>
          </a:p>
        </p:txBody>
      </p:sp>
      <p:graphicFrame>
        <p:nvGraphicFramePr>
          <p:cNvPr id="4" name="Espace réservé du contenu 3">
            <a:extLst>
              <a:ext uri="{FF2B5EF4-FFF2-40B4-BE49-F238E27FC236}">
                <a16:creationId xmlns:a16="http://schemas.microsoft.com/office/drawing/2014/main" id="{F50AFD09-AAB2-466F-9A4F-4AA03833DE8E}"/>
              </a:ext>
            </a:extLst>
          </p:cNvPr>
          <p:cNvGraphicFramePr>
            <a:graphicFrameLocks noGrp="1"/>
          </p:cNvGraphicFramePr>
          <p:nvPr>
            <p:ph idx="1"/>
            <p:extLst>
              <p:ext uri="{D42A27DB-BD31-4B8C-83A1-F6EECF244321}">
                <p14:modId xmlns:p14="http://schemas.microsoft.com/office/powerpoint/2010/main" val="2379842233"/>
              </p:ext>
            </p:extLst>
          </p:nvPr>
        </p:nvGraphicFramePr>
        <p:xfrm>
          <a:off x="1619673" y="1905000"/>
          <a:ext cx="6914727" cy="4116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630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Prélever des informations explicites </a:t>
            </a:r>
            <a:r>
              <a:rPr lang="fr-FR" dirty="0"/>
              <a:t>: </a:t>
            </a:r>
          </a:p>
        </p:txBody>
      </p:sp>
      <p:sp>
        <p:nvSpPr>
          <p:cNvPr id="3" name="Espace réservé du contenu 2"/>
          <p:cNvSpPr>
            <a:spLocks noGrp="1"/>
          </p:cNvSpPr>
          <p:nvPr>
            <p:ph idx="1"/>
          </p:nvPr>
        </p:nvSpPr>
        <p:spPr/>
        <p:txBody>
          <a:bodyPr>
            <a:normAutofit/>
          </a:bodyPr>
          <a:lstStyle/>
          <a:p>
            <a:pPr marL="0" indent="0" algn="just">
              <a:buNone/>
            </a:pPr>
            <a:r>
              <a:rPr lang="fr-FR" sz="2000" b="1" dirty="0"/>
              <a:t>Repérer les informations directement liées à l’objectif de la lecture:</a:t>
            </a:r>
          </a:p>
          <a:p>
            <a:r>
              <a:rPr lang="fr-FR" dirty="0"/>
              <a:t>Chercher des éléments précis</a:t>
            </a:r>
          </a:p>
          <a:p>
            <a:r>
              <a:rPr lang="fr-FR" dirty="0"/>
              <a:t>Chercher la définition de mots ou d’expressions</a:t>
            </a:r>
          </a:p>
          <a:p>
            <a:r>
              <a:rPr lang="fr-FR" dirty="0"/>
              <a:t>Repérer le contexte de l’histoire (époque, lieu) </a:t>
            </a:r>
          </a:p>
          <a:p>
            <a:r>
              <a:rPr lang="fr-FR" dirty="0"/>
              <a:t>Trouver l’idée principale (si elle est exprimée explicitement). </a:t>
            </a:r>
          </a:p>
          <a:p>
            <a:pPr marL="0" indent="0" algn="just">
              <a:buNone/>
            </a:pPr>
            <a:r>
              <a:rPr lang="fr-FR" sz="2000" dirty="0"/>
              <a:t>Ce processus contribue pour 22 % au score total </a:t>
            </a:r>
          </a:p>
          <a:p>
            <a:pPr marL="0" indent="0" algn="just">
              <a:buNone/>
            </a:pPr>
            <a:endParaRPr lang="fr-FR" sz="2000" dirty="0"/>
          </a:p>
          <a:p>
            <a:pPr marL="0" indent="0" algn="just">
              <a:buNone/>
            </a:pPr>
            <a:endParaRPr lang="fr-FR" sz="2000" dirty="0"/>
          </a:p>
          <a:p>
            <a:pPr marL="0" indent="0">
              <a:buNone/>
            </a:pPr>
            <a:endParaRPr lang="fr-FR" dirty="0"/>
          </a:p>
        </p:txBody>
      </p:sp>
    </p:spTree>
    <p:extLst>
      <p:ext uri="{BB962C8B-B14F-4D97-AF65-F5344CB8AC3E}">
        <p14:creationId xmlns:p14="http://schemas.microsoft.com/office/powerpoint/2010/main" val="407478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vi-VN" b="1" dirty="0"/>
              <a:t>Faire des inférences directes </a:t>
            </a:r>
            <a:endParaRPr lang="fr-FR" b="1" dirty="0"/>
          </a:p>
        </p:txBody>
      </p:sp>
      <p:sp>
        <p:nvSpPr>
          <p:cNvPr id="3" name="Espace réservé du contenu 2"/>
          <p:cNvSpPr>
            <a:spLocks noGrp="1"/>
          </p:cNvSpPr>
          <p:nvPr>
            <p:ph idx="1"/>
          </p:nvPr>
        </p:nvSpPr>
        <p:spPr/>
        <p:txBody>
          <a:bodyPr>
            <a:normAutofit/>
          </a:bodyPr>
          <a:lstStyle/>
          <a:p>
            <a:r>
              <a:rPr lang="vi-VN" dirty="0"/>
              <a:t>déduire que tel évènement a entrainé tel autre ; </a:t>
            </a:r>
          </a:p>
          <a:p>
            <a:r>
              <a:rPr lang="vi-VN" dirty="0"/>
              <a:t>déduire l’élément principal d’une série d’arguments ; </a:t>
            </a:r>
          </a:p>
          <a:p>
            <a:r>
              <a:rPr lang="vi-VN" dirty="0"/>
              <a:t>déterminer le référent d’un pronom ;</a:t>
            </a:r>
          </a:p>
          <a:p>
            <a:r>
              <a:rPr lang="vi-VN" dirty="0"/>
              <a:t>repérer les généralisations présentées dans le texte ;</a:t>
            </a:r>
          </a:p>
          <a:p>
            <a:r>
              <a:rPr lang="vi-VN" dirty="0"/>
              <a:t>décrire la relation entre deux personnages. </a:t>
            </a:r>
          </a:p>
          <a:p>
            <a:pPr marL="0" indent="0">
              <a:buNone/>
            </a:pPr>
            <a:r>
              <a:rPr lang="vi-VN" dirty="0"/>
              <a:t>Ce processus contribue pour 28 % au score total </a:t>
            </a:r>
            <a:endParaRPr lang="fr-FR" dirty="0"/>
          </a:p>
        </p:txBody>
      </p:sp>
    </p:spTree>
    <p:extLst>
      <p:ext uri="{BB962C8B-B14F-4D97-AF65-F5344CB8AC3E}">
        <p14:creationId xmlns:p14="http://schemas.microsoft.com/office/powerpoint/2010/main" val="256211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3150" y="476672"/>
            <a:ext cx="6589199" cy="1280890"/>
          </a:xfrm>
        </p:spPr>
        <p:txBody>
          <a:bodyPr>
            <a:normAutofit/>
          </a:bodyPr>
          <a:lstStyle/>
          <a:p>
            <a:r>
              <a:rPr lang="fr-FR" b="1" dirty="0"/>
              <a:t>Interpréter et assimiler idées et informations </a:t>
            </a:r>
          </a:p>
        </p:txBody>
      </p:sp>
      <p:sp>
        <p:nvSpPr>
          <p:cNvPr id="3" name="Espace réservé du contenu 2"/>
          <p:cNvSpPr>
            <a:spLocks noGrp="1"/>
          </p:cNvSpPr>
          <p:nvPr>
            <p:ph idx="1"/>
          </p:nvPr>
        </p:nvSpPr>
        <p:spPr/>
        <p:txBody>
          <a:bodyPr>
            <a:normAutofit/>
          </a:bodyPr>
          <a:lstStyle/>
          <a:p>
            <a:r>
              <a:rPr lang="fr-FR" dirty="0"/>
              <a:t>Déduire le message global ou le thème d’un texte </a:t>
            </a:r>
          </a:p>
          <a:p>
            <a:r>
              <a:rPr lang="fr-FR" dirty="0"/>
              <a:t>Envisager une alternative aux actions des personnages ; </a:t>
            </a:r>
          </a:p>
          <a:p>
            <a:r>
              <a:rPr lang="fr-FR" dirty="0"/>
              <a:t>Comparer des informations du texte ; </a:t>
            </a:r>
          </a:p>
          <a:p>
            <a:r>
              <a:rPr lang="fr-FR" dirty="0"/>
              <a:t>Saisir l'atmosphère ou le ton du récit ;</a:t>
            </a:r>
          </a:p>
          <a:p>
            <a:r>
              <a:rPr lang="fr-FR" dirty="0"/>
              <a:t>Trouver une application concrète aux informations contenues dans le texte. </a:t>
            </a:r>
          </a:p>
          <a:p>
            <a:pPr marL="0" indent="0">
              <a:buNone/>
            </a:pPr>
            <a:r>
              <a:rPr lang="fr-FR" dirty="0"/>
              <a:t>Ce processus contribue pour 37 % du score total </a:t>
            </a:r>
          </a:p>
        </p:txBody>
      </p:sp>
    </p:spTree>
    <p:extLst>
      <p:ext uri="{BB962C8B-B14F-4D97-AF65-F5344CB8AC3E}">
        <p14:creationId xmlns:p14="http://schemas.microsoft.com/office/powerpoint/2010/main" val="184174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91680" y="624110"/>
            <a:ext cx="7056783" cy="1280890"/>
          </a:xfrm>
        </p:spPr>
        <p:txBody>
          <a:bodyPr>
            <a:normAutofit fontScale="90000"/>
          </a:bodyPr>
          <a:lstStyle/>
          <a:p>
            <a:r>
              <a:rPr lang="fr-FR" b="1" dirty="0"/>
              <a:t>Examiner et évaluer le contenu, la langue et les éléments textuels.</a:t>
            </a:r>
            <a:endParaRPr lang="fr-FR" dirty="0"/>
          </a:p>
        </p:txBody>
      </p:sp>
      <p:sp>
        <p:nvSpPr>
          <p:cNvPr id="3" name="Espace réservé du contenu 2"/>
          <p:cNvSpPr>
            <a:spLocks noGrp="1"/>
          </p:cNvSpPr>
          <p:nvPr>
            <p:ph idx="1"/>
          </p:nvPr>
        </p:nvSpPr>
        <p:spPr/>
        <p:txBody>
          <a:bodyPr>
            <a:normAutofit/>
          </a:bodyPr>
          <a:lstStyle/>
          <a:p>
            <a:pPr algn="just"/>
            <a:r>
              <a:rPr lang="fr-FR" dirty="0"/>
              <a:t>Evaluer la probabilité́ que les événements décrits se passent réellement ; </a:t>
            </a:r>
          </a:p>
          <a:p>
            <a:pPr algn="just"/>
            <a:r>
              <a:rPr lang="fr-FR" dirty="0"/>
              <a:t>Décrire la manière dont l’auteur a amené́ la chute ;</a:t>
            </a:r>
          </a:p>
          <a:p>
            <a:pPr algn="just"/>
            <a:r>
              <a:rPr lang="fr-FR" dirty="0"/>
              <a:t>Juger de l'intégralité́ ou de la clarté́ des informations fournies dans le texte ; </a:t>
            </a:r>
          </a:p>
          <a:p>
            <a:pPr algn="just"/>
            <a:r>
              <a:rPr lang="fr-FR" dirty="0"/>
              <a:t>Décrire comment le choix des adjectifs modifie le sens. </a:t>
            </a:r>
          </a:p>
          <a:p>
            <a:pPr marL="0" indent="0">
              <a:buNone/>
            </a:pPr>
            <a:r>
              <a:rPr lang="fr-FR" sz="2400" dirty="0"/>
              <a:t> </a:t>
            </a:r>
            <a:r>
              <a:rPr lang="fr-FR" sz="2000" dirty="0"/>
              <a:t>Ce processus contribue pour 13 % du score total. </a:t>
            </a:r>
            <a:endParaRPr lang="fr-FR" sz="2400" dirty="0"/>
          </a:p>
          <a:p>
            <a:endParaRPr lang="fr-FR" dirty="0"/>
          </a:p>
        </p:txBody>
      </p:sp>
    </p:spTree>
    <p:extLst>
      <p:ext uri="{BB962C8B-B14F-4D97-AF65-F5344CB8AC3E}">
        <p14:creationId xmlns:p14="http://schemas.microsoft.com/office/powerpoint/2010/main" val="372705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916</TotalTime>
  <Words>1199</Words>
  <Application>Microsoft Office PowerPoint</Application>
  <PresentationFormat>Affichage à l'écran (4:3)</PresentationFormat>
  <Paragraphs>114</Paragraphs>
  <Slides>22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Century Gothic</vt:lpstr>
      <vt:lpstr>Tahoma</vt:lpstr>
      <vt:lpstr>Wingdings 3</vt:lpstr>
      <vt:lpstr>Brin</vt:lpstr>
      <vt:lpstr>La littératie</vt:lpstr>
      <vt:lpstr>Le mot littératie</vt:lpstr>
      <vt:lpstr>Définition</vt:lpstr>
      <vt:lpstr>Définition</vt:lpstr>
      <vt:lpstr>4 processus de compréhension distinct sont évalués : </vt:lpstr>
      <vt:lpstr>Prélever des informations explicites : </vt:lpstr>
      <vt:lpstr>Faire des inférences directes </vt:lpstr>
      <vt:lpstr>Interpréter et assimiler idées et informations </vt:lpstr>
      <vt:lpstr>Examiner et évaluer le contenu, la langue et les éléments textuels.</vt:lpstr>
      <vt:lpstr>Le cadre de PIRLS</vt:lpstr>
      <vt:lpstr>Les supports utilisés par PIRLS</vt:lpstr>
      <vt:lpstr>Les supports utilisés par PIRLS</vt:lpstr>
      <vt:lpstr>Les élèves… Face à des textes d’envergure !</vt:lpstr>
      <vt:lpstr>Les résultats</vt:lpstr>
      <vt:lpstr>Les résultats</vt:lpstr>
      <vt:lpstr>Les résultats </vt:lpstr>
      <vt:lpstr>Analyse d’un texte littéraire</vt:lpstr>
      <vt:lpstr>INTERPRETER</vt:lpstr>
      <vt:lpstr>Les réponses</vt:lpstr>
      <vt:lpstr>INTERPRETER</vt:lpstr>
      <vt:lpstr>Présentation PowerPoint</vt:lpstr>
      <vt:lpstr>LA STRATEGIE : APPRECIER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littératie</dc:title>
  <dc:creator>Nadine</dc:creator>
  <cp:lastModifiedBy>nadine.dejaigher@laposte.net</cp:lastModifiedBy>
  <cp:revision>43</cp:revision>
  <cp:lastPrinted>2018-02-06T09:32:02Z</cp:lastPrinted>
  <dcterms:created xsi:type="dcterms:W3CDTF">2018-02-05T22:11:13Z</dcterms:created>
  <dcterms:modified xsi:type="dcterms:W3CDTF">2018-11-06T21:56:09Z</dcterms:modified>
</cp:coreProperties>
</file>